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7"/>
  </p:notesMasterIdLst>
  <p:sldIdLst>
    <p:sldId id="256" r:id="rId2"/>
    <p:sldId id="340" r:id="rId3"/>
    <p:sldId id="257" r:id="rId4"/>
    <p:sldId id="278" r:id="rId5"/>
    <p:sldId id="259" r:id="rId6"/>
    <p:sldId id="315" r:id="rId7"/>
    <p:sldId id="260" r:id="rId8"/>
    <p:sldId id="280" r:id="rId9"/>
    <p:sldId id="337" r:id="rId10"/>
    <p:sldId id="339" r:id="rId11"/>
    <p:sldId id="338" r:id="rId12"/>
    <p:sldId id="279" r:id="rId13"/>
    <p:sldId id="353" r:id="rId14"/>
    <p:sldId id="354" r:id="rId15"/>
    <p:sldId id="355" r:id="rId16"/>
    <p:sldId id="356" r:id="rId17"/>
    <p:sldId id="357" r:id="rId18"/>
    <p:sldId id="318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3" r:id="rId30"/>
    <p:sldId id="334" r:id="rId31"/>
    <p:sldId id="332" r:id="rId32"/>
    <p:sldId id="335" r:id="rId33"/>
    <p:sldId id="336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6" r:id="rId43"/>
    <p:sldId id="297" r:id="rId44"/>
    <p:sldId id="290" r:id="rId45"/>
    <p:sldId id="291" r:id="rId46"/>
    <p:sldId id="292" r:id="rId47"/>
    <p:sldId id="294" r:id="rId48"/>
    <p:sldId id="293" r:id="rId49"/>
    <p:sldId id="295" r:id="rId50"/>
    <p:sldId id="270" r:id="rId51"/>
    <p:sldId id="271" r:id="rId52"/>
    <p:sldId id="314" r:id="rId53"/>
    <p:sldId id="298" r:id="rId54"/>
    <p:sldId id="307" r:id="rId55"/>
    <p:sldId id="306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272" r:id="rId64"/>
    <p:sldId id="308" r:id="rId65"/>
    <p:sldId id="309" r:id="rId66"/>
    <p:sldId id="341" r:id="rId67"/>
    <p:sldId id="310" r:id="rId68"/>
    <p:sldId id="359" r:id="rId69"/>
    <p:sldId id="311" r:id="rId70"/>
    <p:sldId id="312" r:id="rId71"/>
    <p:sldId id="342" r:id="rId72"/>
    <p:sldId id="343" r:id="rId73"/>
    <p:sldId id="344" r:id="rId74"/>
    <p:sldId id="345" r:id="rId75"/>
    <p:sldId id="346" r:id="rId76"/>
    <p:sldId id="313" r:id="rId77"/>
    <p:sldId id="358" r:id="rId78"/>
    <p:sldId id="274" r:id="rId79"/>
    <p:sldId id="273" r:id="rId80"/>
    <p:sldId id="347" r:id="rId81"/>
    <p:sldId id="275" r:id="rId82"/>
    <p:sldId id="276" r:id="rId83"/>
    <p:sldId id="277" r:id="rId84"/>
    <p:sldId id="316" r:id="rId85"/>
    <p:sldId id="317" r:id="rId8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AF84923-F820-454C-8933-275263E42414}">
          <p14:sldIdLst>
            <p14:sldId id="256"/>
            <p14:sldId id="340"/>
            <p14:sldId id="257"/>
            <p14:sldId id="278"/>
            <p14:sldId id="259"/>
            <p14:sldId id="315"/>
            <p14:sldId id="260"/>
            <p14:sldId id="280"/>
            <p14:sldId id="337"/>
            <p14:sldId id="339"/>
            <p14:sldId id="338"/>
            <p14:sldId id="279"/>
            <p14:sldId id="353"/>
            <p14:sldId id="354"/>
            <p14:sldId id="355"/>
            <p14:sldId id="356"/>
            <p14:sldId id="357"/>
            <p14:sldId id="318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제목 없는 구역" id="{24E5DAAF-2A05-4E3C-ADD7-FA65E808B426}">
          <p14:sldIdLst>
            <p14:sldId id="328"/>
            <p14:sldId id="329"/>
            <p14:sldId id="330"/>
            <p14:sldId id="331"/>
            <p14:sldId id="333"/>
            <p14:sldId id="334"/>
            <p14:sldId id="332"/>
            <p14:sldId id="335"/>
            <p14:sldId id="336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제목 없는 구역" id="{F56C753B-6B86-4B42-BDA9-24E0D28EF35D}">
          <p14:sldIdLst>
            <p14:sldId id="289"/>
            <p14:sldId id="296"/>
            <p14:sldId id="297"/>
            <p14:sldId id="290"/>
            <p14:sldId id="291"/>
            <p14:sldId id="292"/>
            <p14:sldId id="294"/>
            <p14:sldId id="293"/>
            <p14:sldId id="295"/>
            <p14:sldId id="270"/>
            <p14:sldId id="271"/>
            <p14:sldId id="314"/>
            <p14:sldId id="298"/>
            <p14:sldId id="307"/>
            <p14:sldId id="306"/>
            <p14:sldId id="299"/>
            <p14:sldId id="300"/>
            <p14:sldId id="301"/>
            <p14:sldId id="302"/>
            <p14:sldId id="303"/>
            <p14:sldId id="304"/>
            <p14:sldId id="305"/>
            <p14:sldId id="272"/>
            <p14:sldId id="308"/>
            <p14:sldId id="309"/>
            <p14:sldId id="341"/>
            <p14:sldId id="310"/>
            <p14:sldId id="359"/>
            <p14:sldId id="311"/>
            <p14:sldId id="312"/>
            <p14:sldId id="342"/>
            <p14:sldId id="343"/>
            <p14:sldId id="344"/>
            <p14:sldId id="345"/>
            <p14:sldId id="346"/>
            <p14:sldId id="313"/>
            <p14:sldId id="358"/>
            <p14:sldId id="274"/>
            <p14:sldId id="273"/>
            <p14:sldId id="347"/>
            <p14:sldId id="275"/>
            <p14:sldId id="276"/>
            <p14:sldId id="277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3BAE3-1BAE-4B10-A87D-B29E752B9454}" type="datetimeFigureOut">
              <a:rPr lang="ko-KR" altLang="en-US" smtClean="0"/>
              <a:t>2016. 2. 5.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3C948-D18A-4EFC-8081-55ADC9B14B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212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3C948-D18A-4EFC-8081-55ADC9B14BA9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95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6BD9C-0AF1-481F-942D-8DEACD10988B}" type="datetime1">
              <a:rPr lang="ko-KR" altLang="en-US" smtClean="0"/>
              <a:t>2016. 2. 5.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/87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7CC6-B399-43B0-B195-4EDEC6F7A126}" type="datetime1">
              <a:rPr lang="ko-KR" altLang="en-US" smtClean="0"/>
              <a:t>2016. 2. 5.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/87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0BD1C-4C19-467E-A47D-8A5944A81889}" type="datetime1">
              <a:rPr lang="ko-KR" altLang="en-US" smtClean="0"/>
              <a:t>2016. 2. 5.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/87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96E81-8C61-4945-BC05-AEEFDA6A4A23}" type="datetime1">
              <a:rPr lang="ko-KR" altLang="en-US" smtClean="0"/>
              <a:t>2016. 2. 5.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/87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8226-F06B-49CC-8380-DE4A6B302F01}" type="datetime1">
              <a:rPr lang="ko-KR" altLang="en-US" smtClean="0"/>
              <a:t>2016. 2. 5.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/87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FDD93-2E3B-4905-B8E4-D41F57D594A5}" type="datetime1">
              <a:rPr lang="ko-KR" altLang="en-US" smtClean="0"/>
              <a:t>2016. 2. 5.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/87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FD870-6EE7-4628-8FD2-063B58F9967C}" type="datetime1">
              <a:rPr lang="ko-KR" altLang="en-US" smtClean="0"/>
              <a:t>2016. 2. 5.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/87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88CD-3CA5-4516-82B4-F1C78F2B55D0}" type="datetime1">
              <a:rPr lang="ko-KR" altLang="en-US" smtClean="0"/>
              <a:t>2016. 2. 5.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/87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9E23B-42A8-4275-B968-BEDCDBB478F4}" type="datetime1">
              <a:rPr lang="ko-KR" altLang="en-US" smtClean="0"/>
              <a:t>2016. 2. 5.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/87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EB101-0DD1-42DD-8B05-EE9234D4E189}" type="datetime1">
              <a:rPr lang="ko-KR" altLang="en-US" smtClean="0"/>
              <a:t>2016. 2. 5.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/87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CEFBD-8AE0-4FE7-8907-8DDA30D8EC10}" type="datetime1">
              <a:rPr lang="ko-KR" altLang="en-US" smtClean="0"/>
              <a:t>2016. 2. 5.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/87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B1955-F25F-4122-BCC3-EFD7C7DA751D}" type="datetime1">
              <a:rPr lang="ko-KR" altLang="en-US" smtClean="0"/>
              <a:t>2016. 2. 5.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/87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42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Real Time Data Analysis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major.baek@lge.com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856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**Apache Flume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40" y="177281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Source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59632" y="2204864"/>
            <a:ext cx="1584176" cy="286232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Avro</a:t>
            </a:r>
          </a:p>
          <a:p>
            <a:r>
              <a:rPr lang="en-US" altLang="ko-KR" dirty="0" smtClean="0"/>
              <a:t>Thrift</a:t>
            </a:r>
          </a:p>
          <a:p>
            <a:r>
              <a:rPr lang="en-US" altLang="ko-KR" dirty="0" smtClean="0"/>
              <a:t>Exec</a:t>
            </a:r>
          </a:p>
          <a:p>
            <a:r>
              <a:rPr lang="en-US" altLang="ko-KR" dirty="0" smtClean="0"/>
              <a:t>JMS</a:t>
            </a:r>
          </a:p>
          <a:p>
            <a:r>
              <a:rPr lang="en-US" altLang="ko-KR" dirty="0" smtClean="0"/>
              <a:t>Twitter</a:t>
            </a:r>
          </a:p>
          <a:p>
            <a:r>
              <a:rPr lang="en-US" altLang="ko-KR" dirty="0" err="1" smtClean="0"/>
              <a:t>Netcat</a:t>
            </a:r>
            <a:endParaRPr lang="en-US" altLang="ko-KR" dirty="0" smtClean="0"/>
          </a:p>
          <a:p>
            <a:r>
              <a:rPr lang="en-US" altLang="ko-KR" dirty="0" smtClean="0"/>
              <a:t>Syslog</a:t>
            </a:r>
          </a:p>
          <a:p>
            <a:r>
              <a:rPr lang="en-US" altLang="ko-KR" dirty="0" smtClean="0"/>
              <a:t>HTTP</a:t>
            </a:r>
          </a:p>
          <a:p>
            <a:r>
              <a:rPr lang="en-US" altLang="ko-KR" dirty="0" smtClean="0"/>
              <a:t>Scribe</a:t>
            </a:r>
          </a:p>
          <a:p>
            <a:r>
              <a:rPr lang="en-US" altLang="ko-KR" dirty="0" smtClean="0"/>
              <a:t>Custom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72200" y="177281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Sink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00192" y="2204864"/>
            <a:ext cx="1584176" cy="230832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HDFS</a:t>
            </a:r>
          </a:p>
          <a:p>
            <a:r>
              <a:rPr lang="en-US" altLang="ko-KR" dirty="0" smtClean="0"/>
              <a:t>Avro</a:t>
            </a:r>
          </a:p>
          <a:p>
            <a:r>
              <a:rPr lang="en-US" altLang="ko-KR" dirty="0" smtClean="0"/>
              <a:t>Thrift</a:t>
            </a:r>
          </a:p>
          <a:p>
            <a:r>
              <a:rPr lang="en-US" altLang="ko-KR" dirty="0" err="1" smtClean="0"/>
              <a:t>HBase</a:t>
            </a:r>
            <a:endParaRPr lang="en-US" altLang="ko-KR" dirty="0" smtClean="0"/>
          </a:p>
          <a:p>
            <a:r>
              <a:rPr lang="en-US" altLang="ko-KR" dirty="0" err="1" smtClean="0"/>
              <a:t>ElasticSearch</a:t>
            </a:r>
            <a:endParaRPr lang="en-US" altLang="ko-KR" dirty="0" smtClean="0"/>
          </a:p>
          <a:p>
            <a:r>
              <a:rPr lang="en-US" altLang="ko-KR" dirty="0" smtClean="0"/>
              <a:t>File</a:t>
            </a:r>
          </a:p>
          <a:p>
            <a:r>
              <a:rPr lang="en-US" altLang="ko-KR" dirty="0" smtClean="0"/>
              <a:t>IRC</a:t>
            </a:r>
          </a:p>
          <a:p>
            <a:r>
              <a:rPr lang="en-US" altLang="ko-KR" dirty="0" smtClean="0"/>
              <a:t>Custom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3928" y="177281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Channel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51920" y="2204864"/>
            <a:ext cx="1584176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Memory</a:t>
            </a:r>
          </a:p>
          <a:p>
            <a:r>
              <a:rPr lang="en-US" altLang="ko-KR" dirty="0" smtClean="0"/>
              <a:t>JDBC</a:t>
            </a:r>
          </a:p>
          <a:p>
            <a:r>
              <a:rPr lang="en-US" altLang="ko-KR" dirty="0" smtClean="0"/>
              <a:t>File</a:t>
            </a:r>
          </a:p>
          <a:p>
            <a:r>
              <a:rPr lang="en-US" altLang="ko-KR" dirty="0" smtClean="0"/>
              <a:t>Custom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80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55576" y="404664"/>
            <a:ext cx="784887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agent.sources</a:t>
            </a:r>
            <a:r>
              <a:rPr lang="en-US" altLang="ko-KR" dirty="0"/>
              <a:t> = </a:t>
            </a:r>
            <a:r>
              <a:rPr lang="en-US" altLang="ko-KR" dirty="0" err="1"/>
              <a:t>socketSource</a:t>
            </a:r>
            <a:r>
              <a:rPr lang="en-US" altLang="ko-KR" dirty="0"/>
              <a:t> </a:t>
            </a:r>
            <a:r>
              <a:rPr lang="en-US" altLang="ko-KR" dirty="0" err="1"/>
              <a:t>execSrc</a:t>
            </a:r>
            <a:endParaRPr lang="ko-KR" altLang="en-US" dirty="0"/>
          </a:p>
          <a:p>
            <a:r>
              <a:rPr lang="en-US" altLang="ko-KR" dirty="0" err="1"/>
              <a:t>agent.channels</a:t>
            </a:r>
            <a:r>
              <a:rPr lang="en-US" altLang="ko-KR" dirty="0"/>
              <a:t> = </a:t>
            </a:r>
            <a:r>
              <a:rPr lang="en-US" altLang="ko-KR" dirty="0" err="1" smtClean="0"/>
              <a:t>myChannel</a:t>
            </a:r>
            <a:endParaRPr lang="ko-KR" altLang="en-US" dirty="0"/>
          </a:p>
          <a:p>
            <a:r>
              <a:rPr lang="en-US" altLang="ko-KR" dirty="0" err="1"/>
              <a:t>agent.sinks</a:t>
            </a:r>
            <a:r>
              <a:rPr lang="en-US" altLang="ko-KR" dirty="0"/>
              <a:t> = </a:t>
            </a:r>
            <a:r>
              <a:rPr lang="en-US" altLang="ko-KR" dirty="0" err="1"/>
              <a:t>memSink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 err="1"/>
              <a:t>agent.sources.socketSource.type</a:t>
            </a:r>
            <a:r>
              <a:rPr lang="en-US" altLang="ko-KR" dirty="0"/>
              <a:t> = </a:t>
            </a:r>
            <a:r>
              <a:rPr lang="en-US" altLang="ko-KR" dirty="0" err="1"/>
              <a:t>avro</a:t>
            </a:r>
            <a:endParaRPr lang="ko-KR" altLang="en-US" dirty="0"/>
          </a:p>
          <a:p>
            <a:r>
              <a:rPr lang="en-US" altLang="ko-KR" dirty="0" err="1"/>
              <a:t>agent.sources.socketSource.bind</a:t>
            </a:r>
            <a:r>
              <a:rPr lang="en-US" altLang="ko-KR" dirty="0"/>
              <a:t> = 0.0.0.0</a:t>
            </a:r>
            <a:endParaRPr lang="ko-KR" altLang="en-US" dirty="0"/>
          </a:p>
          <a:p>
            <a:r>
              <a:rPr lang="en-US" altLang="ko-KR" dirty="0" err="1"/>
              <a:t>agent.sources.socketSource.port</a:t>
            </a:r>
            <a:r>
              <a:rPr lang="en-US" altLang="ko-KR" dirty="0"/>
              <a:t> = 3333</a:t>
            </a:r>
            <a:endParaRPr lang="ko-KR" altLang="en-US" dirty="0"/>
          </a:p>
          <a:p>
            <a:r>
              <a:rPr lang="en-US" altLang="ko-KR" dirty="0" err="1"/>
              <a:t>agent.sources.socketSource.channels</a:t>
            </a:r>
            <a:r>
              <a:rPr lang="en-US" altLang="ko-KR" dirty="0"/>
              <a:t> = </a:t>
            </a:r>
            <a:r>
              <a:rPr lang="en-US" altLang="ko-KR" dirty="0" err="1" smtClean="0"/>
              <a:t>myChannel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 err="1"/>
              <a:t>agent.sources.execSrc.type</a:t>
            </a:r>
            <a:r>
              <a:rPr lang="en-US" altLang="ko-KR" dirty="0"/>
              <a:t> = exec</a:t>
            </a:r>
            <a:endParaRPr lang="ko-KR" altLang="en-US" dirty="0"/>
          </a:p>
          <a:p>
            <a:r>
              <a:rPr lang="en-US" altLang="ko-KR" dirty="0" err="1"/>
              <a:t>agent.sources.execSrc.command</a:t>
            </a:r>
            <a:r>
              <a:rPr lang="en-US" altLang="ko-KR" dirty="0"/>
              <a:t> = tail -F /home/major/test.log</a:t>
            </a:r>
            <a:endParaRPr lang="ko-KR" altLang="en-US" dirty="0"/>
          </a:p>
          <a:p>
            <a:r>
              <a:rPr lang="en-US" altLang="ko-KR" dirty="0" err="1"/>
              <a:t>agent.sources.execSrc.batchSize</a:t>
            </a:r>
            <a:r>
              <a:rPr lang="en-US" altLang="ko-KR" dirty="0"/>
              <a:t> = 5</a:t>
            </a:r>
            <a:endParaRPr lang="ko-KR" altLang="en-US" dirty="0"/>
          </a:p>
          <a:p>
            <a:r>
              <a:rPr lang="en-US" altLang="ko-KR" dirty="0" err="1"/>
              <a:t>agent.sources.execSrc.channels</a:t>
            </a:r>
            <a:r>
              <a:rPr lang="en-US" altLang="ko-KR" dirty="0"/>
              <a:t> = </a:t>
            </a:r>
            <a:r>
              <a:rPr lang="en-US" altLang="ko-KR" dirty="0" err="1" smtClean="0"/>
              <a:t>myChannel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en-US" altLang="ko-KR" dirty="0" err="1"/>
              <a:t>agent.channels.myChannel.type</a:t>
            </a:r>
            <a:r>
              <a:rPr lang="en-US" altLang="ko-KR" dirty="0"/>
              <a:t> = memory</a:t>
            </a:r>
            <a:endParaRPr lang="ko-KR" altLang="en-US" dirty="0"/>
          </a:p>
          <a:p>
            <a:r>
              <a:rPr lang="en-US" altLang="ko-KR" dirty="0" err="1"/>
              <a:t>agent.channels.myChannel.capacity</a:t>
            </a:r>
            <a:r>
              <a:rPr lang="en-US" altLang="ko-KR" dirty="0"/>
              <a:t> = 1000</a:t>
            </a:r>
            <a:endParaRPr lang="ko-KR" altLang="en-US" dirty="0"/>
          </a:p>
          <a:p>
            <a:r>
              <a:rPr lang="en-US" altLang="ko-KR" dirty="0" err="1"/>
              <a:t>agent.channels.myChannel.transactionCapacity</a:t>
            </a:r>
            <a:r>
              <a:rPr lang="en-US" altLang="ko-KR" dirty="0"/>
              <a:t> = 100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en-US" altLang="ko-KR" dirty="0" err="1"/>
              <a:t>agent.sinks.memSink.type</a:t>
            </a:r>
            <a:r>
              <a:rPr lang="en-US" altLang="ko-KR" dirty="0"/>
              <a:t> = </a:t>
            </a:r>
            <a:r>
              <a:rPr lang="en-US" altLang="ko-KR" dirty="0" err="1">
                <a:solidFill>
                  <a:srgbClr val="FF0000"/>
                </a:solidFill>
              </a:rPr>
              <a:t>MySink</a:t>
            </a:r>
            <a:endParaRPr lang="ko-KR" altLang="en-US" dirty="0">
              <a:solidFill>
                <a:srgbClr val="FF0000"/>
              </a:solidFill>
            </a:endParaRPr>
          </a:p>
          <a:p>
            <a:r>
              <a:rPr lang="en-US" altLang="ko-KR" dirty="0" err="1"/>
              <a:t>agent.sinks.memSink.channel</a:t>
            </a:r>
            <a:r>
              <a:rPr lang="en-US" altLang="ko-KR" dirty="0"/>
              <a:t> = </a:t>
            </a:r>
            <a:r>
              <a:rPr lang="en-US" altLang="ko-KR" dirty="0" err="1" smtClean="0"/>
              <a:t>MyChannel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24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 Criteria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Asynchronous logging</a:t>
            </a:r>
          </a:p>
          <a:p>
            <a:pPr lvl="1"/>
            <a:r>
              <a:rPr lang="en-US" altLang="ko-KR" dirty="0" smtClean="0"/>
              <a:t>Detach Producer / Consumer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Minimize Disk I/O</a:t>
            </a:r>
          </a:p>
          <a:p>
            <a:pPr lvl="1"/>
            <a:r>
              <a:rPr lang="en-US" altLang="ko-KR" dirty="0" smtClean="0"/>
              <a:t>Linux Buffer Cache Flushing Problem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Minimize Lock Control</a:t>
            </a:r>
          </a:p>
          <a:p>
            <a:pPr lvl="1"/>
            <a:r>
              <a:rPr lang="en-US" altLang="ko-KR" dirty="0" smtClean="0"/>
              <a:t>Log Event Queue Lock Management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Minimize OS System Call</a:t>
            </a:r>
          </a:p>
          <a:p>
            <a:pPr lvl="1"/>
            <a:r>
              <a:rPr lang="en-US" altLang="ko-KR" dirty="0" smtClean="0"/>
              <a:t>Zero Copy : User/Kernel Mode Memory Copy</a:t>
            </a:r>
          </a:p>
          <a:p>
            <a:pPr lvl="1"/>
            <a:r>
              <a:rPr lang="en-US" altLang="ko-KR" dirty="0" smtClean="0"/>
              <a:t>Block Device / Character Device / Socket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Reduce Unnecessary Load </a:t>
            </a:r>
          </a:p>
          <a:p>
            <a:pPr lvl="1"/>
            <a:r>
              <a:rPr lang="en-US" altLang="ko-KR" b="1" dirty="0"/>
              <a:t>if</a:t>
            </a:r>
            <a:r>
              <a:rPr lang="en-US" altLang="ko-KR" dirty="0"/>
              <a:t> (</a:t>
            </a:r>
            <a:r>
              <a:rPr lang="en-US" altLang="ko-KR" dirty="0" err="1"/>
              <a:t>LOGGER.isInfoEnabled</a:t>
            </a:r>
            <a:r>
              <a:rPr lang="en-US" altLang="ko-KR" dirty="0"/>
              <a:t>()) { LOGGER.info(MESSAGE_PREFIX + </a:t>
            </a:r>
            <a:r>
              <a:rPr lang="en-US" altLang="ko-KR" dirty="0" err="1"/>
              <a:t>Math.random</a:t>
            </a:r>
            <a:r>
              <a:rPr lang="en-US" altLang="ko-KR" dirty="0"/>
              <a:t>() + MESSAGE_SUFIX); }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6227733"/>
            <a:ext cx="7272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 smtClean="0">
                <a:solidFill>
                  <a:schemeClr val="tx2"/>
                </a:solidFill>
              </a:rPr>
              <a:t>Why we need to minimize system </a:t>
            </a:r>
            <a:r>
              <a:rPr lang="en-US" altLang="ko-KR" sz="2000" b="1" i="1" dirty="0" smtClean="0">
                <a:solidFill>
                  <a:schemeClr val="tx2"/>
                </a:solidFill>
              </a:rPr>
              <a:t>call</a:t>
            </a:r>
            <a:r>
              <a:rPr lang="en-US" altLang="ko-KR" b="1" i="1" dirty="0" smtClean="0">
                <a:solidFill>
                  <a:schemeClr val="tx2"/>
                </a:solidFill>
              </a:rPr>
              <a:t> in Amazon EC2 instance ?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29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**Virtualization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CPU </a:t>
            </a:r>
          </a:p>
          <a:p>
            <a:pPr lvl="1"/>
            <a:r>
              <a:rPr lang="en-US" altLang="ko-KR" dirty="0" smtClean="0"/>
              <a:t>Kernel Mode Instruction Management</a:t>
            </a:r>
          </a:p>
          <a:p>
            <a:pPr lvl="1"/>
            <a:r>
              <a:rPr lang="en-US" altLang="ko-KR" dirty="0"/>
              <a:t>Full Virtualization</a:t>
            </a:r>
          </a:p>
          <a:p>
            <a:pPr lvl="2"/>
            <a:r>
              <a:rPr lang="en-US" altLang="ko-KR" dirty="0"/>
              <a:t>Guest OS binary translation</a:t>
            </a:r>
          </a:p>
          <a:p>
            <a:pPr lvl="1"/>
            <a:r>
              <a:rPr lang="en-US" altLang="ko-KR" dirty="0"/>
              <a:t>Para Virtualization</a:t>
            </a:r>
          </a:p>
          <a:p>
            <a:pPr lvl="2"/>
            <a:r>
              <a:rPr lang="en-US" altLang="ko-KR" dirty="0"/>
              <a:t>Hyper Call</a:t>
            </a:r>
          </a:p>
          <a:p>
            <a:pPr lvl="1"/>
            <a:r>
              <a:rPr lang="en-US" altLang="ko-KR" dirty="0"/>
              <a:t>HVM</a:t>
            </a:r>
          </a:p>
          <a:p>
            <a:pPr lvl="2"/>
            <a:r>
              <a:rPr lang="en-US" altLang="ko-KR" dirty="0"/>
              <a:t>VT op set</a:t>
            </a:r>
            <a:endParaRPr lang="ko-KR" altLang="en-US" dirty="0"/>
          </a:p>
          <a:p>
            <a:pPr lvl="1"/>
            <a:r>
              <a:rPr lang="en-US" altLang="ko-KR" dirty="0" smtClean="0"/>
              <a:t>Amazon EC2 instance: HVM &amp; Para Virtualization</a:t>
            </a:r>
          </a:p>
          <a:p>
            <a:pPr marL="457200" lvl="1" indent="0">
              <a:buNone/>
            </a:pP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Memory</a:t>
            </a:r>
          </a:p>
          <a:p>
            <a:pPr lvl="1"/>
            <a:r>
              <a:rPr lang="en-US" altLang="ko-KR" dirty="0" smtClean="0"/>
              <a:t>Virtual Page Table: MMU, Virtual TLB</a:t>
            </a:r>
          </a:p>
          <a:p>
            <a:pPr lvl="1"/>
            <a:r>
              <a:rPr lang="en-US" altLang="ko-KR" dirty="0" smtClean="0"/>
              <a:t>note) EC2 instance memory size: 3.75 GB, 7.5 GB....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I/O Device </a:t>
            </a:r>
          </a:p>
          <a:p>
            <a:pPr lvl="1"/>
            <a:r>
              <a:rPr lang="en-US" altLang="ko-KR" dirty="0" smtClean="0"/>
              <a:t>Device Emulation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86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Full Virtualization</a:t>
            </a:r>
            <a:endParaRPr lang="ko-KR" altLang="en-US" dirty="0"/>
          </a:p>
        </p:txBody>
      </p:sp>
      <p:pic>
        <p:nvPicPr>
          <p:cNvPr id="8194" name="Picture 2" descr="C:\Users\admin\Desktop\fu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21509"/>
            <a:ext cx="5442592" cy="393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17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Para Virtualization</a:t>
            </a:r>
            <a:endParaRPr lang="ko-KR" altLang="en-US" dirty="0"/>
          </a:p>
        </p:txBody>
      </p:sp>
      <p:pic>
        <p:nvPicPr>
          <p:cNvPr id="9218" name="Picture 2" descr="C:\Users\admin\Desktop\pa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84784"/>
            <a:ext cx="4464496" cy="362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5295225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Modify guest OS kernel to replace privileged instruction with </a:t>
            </a:r>
            <a:r>
              <a:rPr lang="en-US" altLang="ko-KR" dirty="0" err="1" smtClean="0"/>
              <a:t>hypercall</a:t>
            </a:r>
            <a:endParaRPr lang="en-US" altLang="ko-KR" dirty="0" smtClean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Note) Amazon Linux AMI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1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HVM</a:t>
            </a:r>
            <a:endParaRPr lang="ko-KR" altLang="en-US" dirty="0"/>
          </a:p>
        </p:txBody>
      </p:sp>
      <p:pic>
        <p:nvPicPr>
          <p:cNvPr id="10242" name="Picture 2" descr="C:\Users\admin\Desktop\hv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86002"/>
            <a:ext cx="5176738" cy="359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9832" y="5517232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since 2006, Intel VT-x, AMD V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88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Amazon EC2 Virtualization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Para Virtualization</a:t>
            </a:r>
          </a:p>
          <a:p>
            <a:pPr lvl="1"/>
            <a:r>
              <a:rPr lang="en-US" altLang="ko-KR" dirty="0" smtClean="0"/>
              <a:t>Guest OS Kernel Modification</a:t>
            </a:r>
          </a:p>
          <a:p>
            <a:pPr lvl="1"/>
            <a:r>
              <a:rPr lang="en-US" altLang="ko-KR" dirty="0" smtClean="0"/>
              <a:t>Kernel Mode System Call </a:t>
            </a:r>
            <a:r>
              <a:rPr lang="en-US" altLang="ko-KR" dirty="0" smtClean="0">
                <a:sym typeface="Wingdings" panose="05000000000000000000" pitchFamily="2" charset="2"/>
              </a:rPr>
              <a:t> Hyper Call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User Mode </a:t>
            </a:r>
            <a:r>
              <a:rPr lang="en-US" altLang="ko-KR" dirty="0" smtClean="0">
                <a:sym typeface="Wingdings" panose="05000000000000000000" pitchFamily="2" charset="2"/>
              </a:rPr>
              <a:t> Native</a:t>
            </a:r>
            <a:endParaRPr lang="en-US" altLang="ko-KR" dirty="0"/>
          </a:p>
          <a:p>
            <a:r>
              <a:rPr lang="en-US" altLang="ko-KR" dirty="0" smtClean="0"/>
              <a:t>HVM</a:t>
            </a:r>
          </a:p>
          <a:p>
            <a:pPr lvl="1"/>
            <a:r>
              <a:rPr lang="en-US" altLang="ko-KR" dirty="0" smtClean="0"/>
              <a:t>Hardware Virtualization</a:t>
            </a:r>
          </a:p>
          <a:p>
            <a:pPr lvl="1"/>
            <a:r>
              <a:rPr lang="en-US" altLang="ko-KR" dirty="0" smtClean="0"/>
              <a:t>No Guest OS Kernel Modification</a:t>
            </a:r>
          </a:p>
          <a:p>
            <a:pPr lvl="1"/>
            <a:r>
              <a:rPr lang="en-US" altLang="ko-KR" dirty="0" smtClean="0"/>
              <a:t>Kernel Mode System Call </a:t>
            </a:r>
          </a:p>
          <a:p>
            <a:pPr lvl="2"/>
            <a:r>
              <a:rPr lang="en-US" altLang="ko-KR" dirty="0" smtClean="0"/>
              <a:t>Processor VT op-code call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8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 Definition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Type</a:t>
            </a:r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Application Log</a:t>
            </a:r>
          </a:p>
          <a:p>
            <a:pPr lvl="2"/>
            <a:r>
              <a:rPr lang="en-US" altLang="ko-KR" dirty="0" smtClean="0"/>
              <a:t>Created using log library</a:t>
            </a:r>
          </a:p>
          <a:p>
            <a:pPr lvl="2"/>
            <a:r>
              <a:rPr lang="en-US" altLang="ko-KR" dirty="0" smtClean="0"/>
              <a:t>error / warning / info / debug</a:t>
            </a:r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r>
              <a:rPr lang="en-US" altLang="ko-KR" dirty="0" smtClean="0"/>
              <a:t>System Log</a:t>
            </a:r>
          </a:p>
          <a:p>
            <a:pPr lvl="2"/>
            <a:r>
              <a:rPr lang="en-US" altLang="ko-KR" dirty="0" smtClean="0"/>
              <a:t>File based system log</a:t>
            </a:r>
          </a:p>
          <a:p>
            <a:pPr lvl="2"/>
            <a:r>
              <a:rPr lang="en-US" altLang="ko-KR" dirty="0" err="1" smtClean="0"/>
              <a:t>proc</a:t>
            </a:r>
            <a:r>
              <a:rPr lang="en-US" altLang="ko-KR" dirty="0" smtClean="0"/>
              <a:t> fs, tomcat log </a:t>
            </a:r>
            <a:r>
              <a:rPr lang="en-US" altLang="ko-KR" dirty="0" err="1" smtClean="0"/>
              <a:t>etc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stderr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stdout</a:t>
            </a:r>
            <a:r>
              <a:rPr lang="en-US" altLang="ko-KR" dirty="0" smtClean="0"/>
              <a:t> output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0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 Library Example 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6672"/>
          </a:xfrm>
        </p:spPr>
        <p:txBody>
          <a:bodyPr/>
          <a:lstStyle/>
          <a:p>
            <a:r>
              <a:rPr lang="en-US" altLang="ko-KR" dirty="0" smtClean="0"/>
              <a:t>Usage Examples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47864" y="2636912"/>
            <a:ext cx="56886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&lt;Simple line log&gt;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Logger </a:t>
            </a:r>
            <a:r>
              <a:rPr lang="en-US" altLang="ko-KR" sz="1400" dirty="0" err="1" smtClean="0"/>
              <a:t>logger</a:t>
            </a:r>
            <a:r>
              <a:rPr lang="en-US" altLang="ko-KR" sz="1400" dirty="0" smtClean="0"/>
              <a:t> = </a:t>
            </a:r>
            <a:r>
              <a:rPr lang="en-US" altLang="ko-KR" sz="1400" dirty="0" err="1" smtClean="0"/>
              <a:t>LogFactory.getLogger</a:t>
            </a:r>
            <a:r>
              <a:rPr lang="en-US" altLang="ko-KR" sz="1400" dirty="0" smtClean="0"/>
              <a:t>(“</a:t>
            </a:r>
            <a:r>
              <a:rPr lang="en-US" altLang="ko-KR" sz="1400" dirty="0" err="1" smtClean="0"/>
              <a:t>uuid</a:t>
            </a:r>
            <a:r>
              <a:rPr lang="en-US" altLang="ko-KR" sz="1400" dirty="0" smtClean="0"/>
              <a:t>”, “</a:t>
            </a:r>
            <a:r>
              <a:rPr lang="en-US" altLang="ko-KR" sz="1400" dirty="0" err="1" smtClean="0"/>
              <a:t>com.apps.module</a:t>
            </a:r>
            <a:r>
              <a:rPr lang="en-US" altLang="ko-KR" sz="1400" dirty="0" smtClean="0"/>
              <a:t>”);</a:t>
            </a:r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logger.error</a:t>
            </a:r>
            <a:r>
              <a:rPr lang="en-US" altLang="ko-KR" sz="1400" dirty="0" smtClean="0"/>
              <a:t>(“</a:t>
            </a:r>
            <a:r>
              <a:rPr lang="en-US" altLang="ko-KR" sz="1400" dirty="0" err="1" smtClean="0"/>
              <a:t>blablabla</a:t>
            </a:r>
            <a:r>
              <a:rPr lang="en-US" altLang="ko-KR" sz="1400" dirty="0" smtClean="0"/>
              <a:t>”);</a:t>
            </a:r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logger.warning</a:t>
            </a:r>
            <a:r>
              <a:rPr lang="en-US" altLang="ko-KR" sz="1400" dirty="0" smtClean="0"/>
              <a:t>(“hello warning”);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logger.info(“Info string”);</a:t>
            </a:r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logger.debug</a:t>
            </a:r>
            <a:r>
              <a:rPr lang="en-US" altLang="ko-KR" sz="1400" dirty="0" smtClean="0"/>
              <a:t>(“argument zero”);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475656" y="3530427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Send error log    </a:t>
            </a:r>
            <a:r>
              <a:rPr lang="en-US" altLang="ko-KR" sz="1400" dirty="0" smtClean="0">
                <a:sym typeface="Wingdings" panose="05000000000000000000" pitchFamily="2" charset="2"/>
              </a:rPr>
              <a:t>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501352" y="396502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Send warning log </a:t>
            </a:r>
            <a:r>
              <a:rPr lang="en-US" altLang="ko-KR" sz="1400" dirty="0" smtClean="0">
                <a:sym typeface="Wingdings" panose="05000000000000000000" pitchFamily="2" charset="2"/>
              </a:rPr>
              <a:t>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18084" y="4412903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Send info log   </a:t>
            </a:r>
            <a:r>
              <a:rPr lang="en-US" altLang="ko-KR" sz="1400" dirty="0" smtClean="0">
                <a:sym typeface="Wingdings" panose="05000000000000000000" pitchFamily="2" charset="2"/>
              </a:rPr>
              <a:t>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518084" y="4791348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Send debug log  </a:t>
            </a:r>
            <a:r>
              <a:rPr lang="en-US" altLang="ko-KR" sz="1400" dirty="0" smtClean="0">
                <a:sym typeface="Wingdings" panose="05000000000000000000" pitchFamily="2" charset="2"/>
              </a:rPr>
              <a:t></a:t>
            </a:r>
            <a:endParaRPr lang="ko-KR" altLang="en-US" sz="1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68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\Desktop\갤로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32385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33900" y="1412776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Gallog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05908" y="2564904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Gather log</a:t>
            </a:r>
          </a:p>
          <a:p>
            <a:r>
              <a:rPr lang="en-US" altLang="ko-KR" dirty="0" smtClean="0"/>
              <a:t>Analyze log</a:t>
            </a:r>
          </a:p>
          <a:p>
            <a:r>
              <a:rPr lang="en-US" altLang="ko-KR" dirty="0" smtClean="0"/>
              <a:t>Load log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8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 Library Example 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Usage Examples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7824" y="2412341"/>
            <a:ext cx="58326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&lt;Transaction log&gt;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Logger </a:t>
            </a:r>
            <a:r>
              <a:rPr lang="en-US" altLang="ko-KR" sz="1400" dirty="0" err="1" smtClean="0"/>
              <a:t>logger</a:t>
            </a:r>
            <a:r>
              <a:rPr lang="en-US" altLang="ko-KR" sz="1400" dirty="0" smtClean="0"/>
              <a:t> = </a:t>
            </a:r>
            <a:r>
              <a:rPr lang="en-US" altLang="ko-KR" sz="1400" dirty="0" err="1" smtClean="0"/>
              <a:t>LogFactory.getLogger</a:t>
            </a:r>
            <a:r>
              <a:rPr lang="en-US" altLang="ko-KR" sz="1400" dirty="0" smtClean="0"/>
              <a:t>(“</a:t>
            </a:r>
            <a:r>
              <a:rPr lang="en-US" altLang="ko-KR" sz="1400" dirty="0" err="1" smtClean="0"/>
              <a:t>uuid</a:t>
            </a:r>
            <a:r>
              <a:rPr lang="en-US" altLang="ko-KR" sz="1400" dirty="0" smtClean="0"/>
              <a:t>”, “</a:t>
            </a:r>
            <a:r>
              <a:rPr lang="en-US" altLang="ko-KR" sz="1400" dirty="0" err="1" smtClean="0"/>
              <a:t>com.apps.module</a:t>
            </a:r>
            <a:r>
              <a:rPr lang="en-US" altLang="ko-KR" sz="1400" dirty="0" smtClean="0"/>
              <a:t>”);</a:t>
            </a:r>
          </a:p>
          <a:p>
            <a:endParaRPr lang="en-US" altLang="ko-KR" sz="1400" dirty="0"/>
          </a:p>
          <a:p>
            <a:r>
              <a:rPr lang="en-US" altLang="ko-KR" sz="1400" dirty="0" err="1" smtClean="0"/>
              <a:t>TLog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tlogger</a:t>
            </a:r>
            <a:r>
              <a:rPr lang="en-US" altLang="ko-KR" sz="1400" dirty="0" smtClean="0"/>
              <a:t> = </a:t>
            </a:r>
            <a:r>
              <a:rPr lang="en-US" altLang="ko-KR" sz="1400" dirty="0" err="1" smtClean="0"/>
              <a:t>logger.createTransactionLog</a:t>
            </a:r>
            <a:r>
              <a:rPr lang="en-US" altLang="ko-KR" sz="1400" dirty="0" smtClean="0"/>
              <a:t>();</a:t>
            </a:r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tlogger.error</a:t>
            </a:r>
            <a:r>
              <a:rPr lang="en-US" altLang="ko-KR" sz="1400" dirty="0" smtClean="0"/>
              <a:t>(“</a:t>
            </a:r>
            <a:r>
              <a:rPr lang="en-US" altLang="ko-KR" sz="1400" dirty="0" err="1" smtClean="0"/>
              <a:t>blablabla</a:t>
            </a:r>
            <a:r>
              <a:rPr lang="en-US" altLang="ko-KR" sz="1400" dirty="0" smtClean="0"/>
              <a:t>”);</a:t>
            </a:r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tlogger.warning</a:t>
            </a:r>
            <a:r>
              <a:rPr lang="en-US" altLang="ko-KR" sz="1400" dirty="0" smtClean="0"/>
              <a:t>(“hello warning”);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tlogger.info(“Info string”);</a:t>
            </a:r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tlogger.debug</a:t>
            </a:r>
            <a:r>
              <a:rPr lang="en-US" altLang="ko-KR" sz="1400" dirty="0" smtClean="0"/>
              <a:t>(“argument zero”);</a:t>
            </a:r>
          </a:p>
          <a:p>
            <a:endParaRPr lang="en-US" altLang="ko-KR" sz="1400" dirty="0"/>
          </a:p>
          <a:p>
            <a:r>
              <a:rPr lang="en-US" altLang="ko-KR" sz="1400" dirty="0" err="1" smtClean="0"/>
              <a:t>tlogger.commit</a:t>
            </a:r>
            <a:r>
              <a:rPr lang="en-US" altLang="ko-KR" sz="1400" dirty="0" smtClean="0"/>
              <a:t>();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5430086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Send transaction log  </a:t>
            </a:r>
            <a:r>
              <a:rPr lang="en-US" altLang="ko-KR" sz="1400" dirty="0" smtClean="0">
                <a:sym typeface="Wingdings" panose="05000000000000000000" pitchFamily="2" charset="2"/>
              </a:rPr>
              <a:t>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3749078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Add transaction log  </a:t>
            </a:r>
            <a:r>
              <a:rPr lang="en-US" altLang="ko-KR" sz="1400" dirty="0" smtClean="0">
                <a:sym typeface="Wingdings" panose="05000000000000000000" pitchFamily="2" charset="2"/>
              </a:rPr>
              <a:t>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805553" y="4074334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Add transaction log  </a:t>
            </a:r>
            <a:r>
              <a:rPr lang="en-US" altLang="ko-KR" sz="1400" dirty="0" smtClean="0">
                <a:sym typeface="Wingdings" panose="05000000000000000000" pitchFamily="2" charset="2"/>
              </a:rPr>
              <a:t>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27584" y="4487105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Add transaction log  </a:t>
            </a:r>
            <a:r>
              <a:rPr lang="en-US" altLang="ko-KR" sz="1400" dirty="0" smtClean="0">
                <a:sym typeface="Wingdings" panose="05000000000000000000" pitchFamily="2" charset="2"/>
              </a:rPr>
              <a:t>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75429" y="4942783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Add transaction log  </a:t>
            </a:r>
            <a:r>
              <a:rPr lang="en-US" altLang="ko-KR" sz="1400" dirty="0" smtClean="0">
                <a:sym typeface="Wingdings" panose="05000000000000000000" pitchFamily="2" charset="2"/>
              </a:rPr>
              <a:t>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2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 Library Criteria (1)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Latency</a:t>
            </a:r>
          </a:p>
          <a:p>
            <a:pPr lvl="1"/>
            <a:r>
              <a:rPr lang="en-US" altLang="ko-KR" dirty="0" smtClean="0"/>
              <a:t>Producing time: </a:t>
            </a:r>
            <a:r>
              <a:rPr lang="en-US" altLang="ko-KR" dirty="0" err="1" smtClean="0"/>
              <a:t>Tp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Consuming time (pre-process, net send): Tc</a:t>
            </a:r>
          </a:p>
          <a:p>
            <a:pPr lvl="1"/>
            <a:r>
              <a:rPr lang="en-US" altLang="ko-KR" dirty="0" smtClean="0"/>
              <a:t>Tc &gt;&gt; </a:t>
            </a:r>
            <a:r>
              <a:rPr lang="en-US" altLang="ko-KR" dirty="0" err="1" smtClean="0"/>
              <a:t>Tp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High latency makes application block or consume large memory for log event queue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For low latency</a:t>
            </a:r>
          </a:p>
          <a:p>
            <a:pPr lvl="1"/>
            <a:r>
              <a:rPr lang="en-US" altLang="ko-KR" dirty="0" smtClean="0"/>
              <a:t>Single Producer &amp; Multiple Consumer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67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 Library </a:t>
            </a:r>
            <a:r>
              <a:rPr lang="en-US" altLang="ko-KR" dirty="0"/>
              <a:t>Criteria (</a:t>
            </a:r>
            <a:r>
              <a:rPr lang="en-US" altLang="ko-KR" dirty="0" smtClean="0"/>
              <a:t>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log4j vs log4j2</a:t>
            </a:r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log4j</a:t>
            </a:r>
          </a:p>
          <a:p>
            <a:pPr lvl="2"/>
            <a:r>
              <a:rPr lang="en-US" altLang="ko-KR" dirty="0" smtClean="0"/>
              <a:t>High latency at enterprise level</a:t>
            </a:r>
          </a:p>
          <a:p>
            <a:pPr lvl="2"/>
            <a:r>
              <a:rPr lang="en-US" altLang="ko-KR" dirty="0" smtClean="0"/>
              <a:t>Memory leak / Dead lock problem</a:t>
            </a:r>
          </a:p>
          <a:p>
            <a:pPr lvl="2"/>
            <a:r>
              <a:rPr lang="en-US" altLang="ko-KR" dirty="0" smtClean="0"/>
              <a:t>Simple &amp; Old</a:t>
            </a:r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log4j2</a:t>
            </a:r>
          </a:p>
          <a:p>
            <a:pPr lvl="2"/>
            <a:r>
              <a:rPr lang="en-US" altLang="ko-KR" dirty="0" smtClean="0"/>
              <a:t>Low latency: </a:t>
            </a:r>
            <a:r>
              <a:rPr lang="en-US" altLang="ko-KR" dirty="0" err="1" smtClean="0"/>
              <a:t>Async</a:t>
            </a:r>
            <a:r>
              <a:rPr lang="en-US" altLang="ko-KR" dirty="0" smtClean="0"/>
              <a:t> log model (Full </a:t>
            </a:r>
            <a:r>
              <a:rPr lang="en-US" altLang="ko-KR" dirty="0" err="1" smtClean="0"/>
              <a:t>async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Async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appender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 smtClean="0"/>
              <a:t>Appender</a:t>
            </a:r>
            <a:r>
              <a:rPr lang="en-US" altLang="ko-KR" dirty="0" smtClean="0"/>
              <a:t> tuning: Not easy</a:t>
            </a:r>
          </a:p>
          <a:p>
            <a:pPr lvl="2"/>
            <a:r>
              <a:rPr lang="en-US" altLang="ko-KR" dirty="0" smtClean="0"/>
              <a:t>Make some latency between log4j2 core and custom </a:t>
            </a:r>
            <a:r>
              <a:rPr lang="en-US" altLang="ko-KR" dirty="0" err="1" smtClean="0"/>
              <a:t>appender</a:t>
            </a:r>
            <a:endParaRPr lang="en-US" altLang="ko-KR" dirty="0" smtClean="0"/>
          </a:p>
          <a:p>
            <a:pPr marL="914400" lvl="2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80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 Library </a:t>
            </a:r>
            <a:r>
              <a:rPr lang="en-US" altLang="ko-KR" dirty="0"/>
              <a:t>Criteria (</a:t>
            </a:r>
            <a:r>
              <a:rPr lang="en-US" altLang="ko-KR" dirty="0" smtClean="0"/>
              <a:t>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Custom Library</a:t>
            </a:r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Easy usage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r>
              <a:rPr lang="en-US" altLang="ko-KR" dirty="0" smtClean="0"/>
              <a:t>Asynchronous logging: For low latency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Minimize consumer customization effort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Thread safe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Consumer tuning for a large log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3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 Library </a:t>
            </a:r>
            <a:r>
              <a:rPr lang="en-US" altLang="ko-KR" dirty="0"/>
              <a:t>Criteria (</a:t>
            </a:r>
            <a:r>
              <a:rPr lang="en-US" altLang="ko-KR" dirty="0" smtClean="0"/>
              <a:t>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Build Custom Library</a:t>
            </a:r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Internal Data Structure: LMAX Disrupter </a:t>
            </a:r>
          </a:p>
          <a:p>
            <a:pPr lvl="2"/>
            <a:r>
              <a:rPr lang="en-US" altLang="ko-KR" dirty="0" smtClean="0"/>
              <a:t>Low latency circular queue</a:t>
            </a:r>
          </a:p>
          <a:p>
            <a:pPr lvl="2"/>
            <a:r>
              <a:rPr lang="en-US" altLang="ko-KR" dirty="0" smtClean="0"/>
              <a:t>Thread safe</a:t>
            </a:r>
          </a:p>
          <a:p>
            <a:pPr lvl="2"/>
            <a:r>
              <a:rPr lang="en-US" altLang="ko-KR" dirty="0" smtClean="0"/>
              <a:t>Log4j2 core library</a:t>
            </a:r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Support Transaction Log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Performance Tuning</a:t>
            </a:r>
          </a:p>
          <a:p>
            <a:pPr lvl="2"/>
            <a:r>
              <a:rPr lang="en-US" altLang="ko-KR" dirty="0" smtClean="0"/>
              <a:t>1 Producer N consumer: N is configurable</a:t>
            </a:r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Easy Maintenance</a:t>
            </a:r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8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/>
          <p:cNvSpPr/>
          <p:nvPr/>
        </p:nvSpPr>
        <p:spPr>
          <a:xfrm>
            <a:off x="251521" y="1412776"/>
            <a:ext cx="3600400" cy="4896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 Agent Modeling 1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192180" y="2185993"/>
            <a:ext cx="1656184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Service Code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904148" y="1628800"/>
            <a:ext cx="2232248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import log library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814694" y="3312460"/>
            <a:ext cx="1368152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Flume</a:t>
            </a:r>
          </a:p>
          <a:p>
            <a:pPr algn="ctr"/>
            <a:r>
              <a:rPr lang="en-US" altLang="ko-KR" dirty="0" smtClean="0"/>
              <a:t>Agent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98669" y="1736812"/>
            <a:ext cx="180020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tomcat log file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192180" y="3374125"/>
            <a:ext cx="1728192" cy="3600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call log </a:t>
            </a:r>
            <a:r>
              <a:rPr lang="en-US" altLang="ko-KR" dirty="0" err="1" smtClean="0"/>
              <a:t>api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>
            <a:off x="6912260" y="3085089"/>
            <a:ext cx="216024" cy="25202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42686" y="2806425"/>
            <a:ext cx="1512168" cy="343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exec source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0" idx="0"/>
            <a:endCxn id="7" idx="2"/>
          </p:cNvCxnSpPr>
          <p:nvPr/>
        </p:nvCxnSpPr>
        <p:spPr>
          <a:xfrm flipH="1" flipV="1">
            <a:off x="1498769" y="2168860"/>
            <a:ext cx="1" cy="637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29108" y="2455963"/>
            <a:ext cx="2466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tail –f /</a:t>
            </a:r>
            <a:r>
              <a:rPr lang="en-US" altLang="ko-KR" sz="1400" dirty="0" err="1" smtClean="0"/>
              <a:t>tmp</a:t>
            </a:r>
            <a:r>
              <a:rPr lang="en-US" altLang="ko-KR" sz="1400" dirty="0" smtClean="0"/>
              <a:t>/log/tocat.log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41559" y="3684270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memory channel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70678" y="4508775"/>
            <a:ext cx="165618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custom sink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42686" y="5417153"/>
            <a:ext cx="1836204" cy="6253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Log Agent </a:t>
            </a:r>
          </a:p>
          <a:p>
            <a:pPr algn="ctr"/>
            <a:r>
              <a:rPr lang="en-US" altLang="ko-KR" sz="1600" dirty="0" smtClean="0"/>
              <a:t>Event Sender</a:t>
            </a:r>
            <a:endParaRPr lang="ko-KR" altLang="en-US" sz="1600" dirty="0"/>
          </a:p>
        </p:txBody>
      </p:sp>
      <p:cxnSp>
        <p:nvCxnSpPr>
          <p:cNvPr id="28" name="직선 화살표 연결선 27"/>
          <p:cNvCxnSpPr>
            <a:stCxn id="8" idx="2"/>
            <a:endCxn id="65" idx="0"/>
          </p:cNvCxnSpPr>
          <p:nvPr/>
        </p:nvCxnSpPr>
        <p:spPr>
          <a:xfrm>
            <a:off x="7056276" y="3734165"/>
            <a:ext cx="0" cy="7615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4014463" y="5391160"/>
            <a:ext cx="1305145" cy="65132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Kafka</a:t>
            </a:r>
          </a:p>
          <a:p>
            <a:pPr algn="ctr"/>
            <a:r>
              <a:rPr lang="en-US" altLang="ko-KR" dirty="0" smtClean="0"/>
              <a:t>Server</a:t>
            </a:r>
            <a:endParaRPr lang="ko-KR" altLang="en-US" dirty="0"/>
          </a:p>
        </p:txBody>
      </p:sp>
      <p:cxnSp>
        <p:nvCxnSpPr>
          <p:cNvPr id="41" name="직선 화살표 연결선 40"/>
          <p:cNvCxnSpPr>
            <a:stCxn id="20" idx="3"/>
            <a:endCxn id="35" idx="1"/>
          </p:cNvCxnSpPr>
          <p:nvPr/>
        </p:nvCxnSpPr>
        <p:spPr>
          <a:xfrm flipV="1">
            <a:off x="2578890" y="5716823"/>
            <a:ext cx="1435573" cy="129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10" idx="2"/>
            <a:endCxn id="6" idx="0"/>
          </p:cNvCxnSpPr>
          <p:nvPr/>
        </p:nvCxnSpPr>
        <p:spPr>
          <a:xfrm>
            <a:off x="1498770" y="3149467"/>
            <a:ext cx="0" cy="16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6" idx="4"/>
            <a:endCxn id="16" idx="0"/>
          </p:cNvCxnSpPr>
          <p:nvPr/>
        </p:nvCxnSpPr>
        <p:spPr>
          <a:xfrm>
            <a:off x="1498770" y="4320572"/>
            <a:ext cx="0" cy="188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6138174" y="4495739"/>
            <a:ext cx="1836204" cy="6253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Log Agent</a:t>
            </a:r>
          </a:p>
          <a:p>
            <a:pPr algn="ctr"/>
            <a:r>
              <a:rPr lang="en-US" altLang="ko-KR" sz="1600" dirty="0" smtClean="0"/>
              <a:t>Event Sender</a:t>
            </a:r>
            <a:endParaRPr lang="ko-KR" altLang="en-US" sz="1600" dirty="0"/>
          </a:p>
        </p:txBody>
      </p:sp>
      <p:cxnSp>
        <p:nvCxnSpPr>
          <p:cNvPr id="74" name="직선 화살표 연결선 73"/>
          <p:cNvCxnSpPr>
            <a:stCxn id="16" idx="2"/>
          </p:cNvCxnSpPr>
          <p:nvPr/>
        </p:nvCxnSpPr>
        <p:spPr>
          <a:xfrm flipH="1">
            <a:off x="1498769" y="4868815"/>
            <a:ext cx="1" cy="5223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5580112" y="1412776"/>
            <a:ext cx="3024336" cy="4896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1228268" y="6343749"/>
            <a:ext cx="164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Process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6489490" y="6314650"/>
            <a:ext cx="164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Process</a:t>
            </a:r>
            <a:endParaRPr lang="ko-KR" altLang="en-US" dirty="0"/>
          </a:p>
        </p:txBody>
      </p:sp>
      <p:cxnSp>
        <p:nvCxnSpPr>
          <p:cNvPr id="91" name="꺾인 연결선 90"/>
          <p:cNvCxnSpPr>
            <a:stCxn id="65" idx="2"/>
            <a:endCxn id="35" idx="3"/>
          </p:cNvCxnSpPr>
          <p:nvPr/>
        </p:nvCxnSpPr>
        <p:spPr>
          <a:xfrm rot="5400000">
            <a:off x="5890067" y="4550613"/>
            <a:ext cx="595751" cy="173666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5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/>
          <p:cNvSpPr/>
          <p:nvPr/>
        </p:nvSpPr>
        <p:spPr>
          <a:xfrm>
            <a:off x="251521" y="1412776"/>
            <a:ext cx="3600400" cy="4896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 Agent Modeling 2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192180" y="2185993"/>
            <a:ext cx="1656184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Service Code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904148" y="1628800"/>
            <a:ext cx="2232248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import log library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814694" y="3312460"/>
            <a:ext cx="1368152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Flume</a:t>
            </a:r>
          </a:p>
          <a:p>
            <a:pPr algn="ctr"/>
            <a:r>
              <a:rPr lang="en-US" altLang="ko-KR" dirty="0" smtClean="0"/>
              <a:t>Agent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98669" y="1736812"/>
            <a:ext cx="180020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tomcat log file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192180" y="3374125"/>
            <a:ext cx="1728192" cy="3600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call log </a:t>
            </a:r>
            <a:r>
              <a:rPr lang="en-US" altLang="ko-KR" dirty="0" err="1" smtClean="0"/>
              <a:t>api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>
            <a:off x="6912260" y="3085089"/>
            <a:ext cx="216024" cy="25202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42686" y="2806425"/>
            <a:ext cx="1512168" cy="343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exec source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0" idx="0"/>
            <a:endCxn id="7" idx="2"/>
          </p:cNvCxnSpPr>
          <p:nvPr/>
        </p:nvCxnSpPr>
        <p:spPr>
          <a:xfrm flipH="1" flipV="1">
            <a:off x="1498769" y="2168860"/>
            <a:ext cx="1" cy="637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29108" y="2455963"/>
            <a:ext cx="246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tail –f /</a:t>
            </a:r>
            <a:r>
              <a:rPr lang="en-US" altLang="ko-KR" sz="1200" dirty="0" err="1" smtClean="0"/>
              <a:t>tmp</a:t>
            </a:r>
            <a:r>
              <a:rPr lang="en-US" altLang="ko-KR" sz="1200" dirty="0" smtClean="0"/>
              <a:t>/log/tocat.log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241559" y="3684270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memory channel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70678" y="4508775"/>
            <a:ext cx="165618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custom sink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42686" y="5417153"/>
            <a:ext cx="1836204" cy="6253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Log Agent </a:t>
            </a:r>
          </a:p>
          <a:p>
            <a:pPr algn="ctr"/>
            <a:r>
              <a:rPr lang="en-US" altLang="ko-KR" sz="1600" dirty="0" smtClean="0"/>
              <a:t>Event Sender</a:t>
            </a:r>
            <a:endParaRPr lang="ko-KR" altLang="en-US" sz="1600" dirty="0"/>
          </a:p>
        </p:txBody>
      </p:sp>
      <p:cxnSp>
        <p:nvCxnSpPr>
          <p:cNvPr id="28" name="직선 화살표 연결선 27"/>
          <p:cNvCxnSpPr>
            <a:stCxn id="8" idx="2"/>
            <a:endCxn id="65" idx="0"/>
          </p:cNvCxnSpPr>
          <p:nvPr/>
        </p:nvCxnSpPr>
        <p:spPr>
          <a:xfrm>
            <a:off x="7056276" y="3734165"/>
            <a:ext cx="0" cy="7615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4014463" y="5391160"/>
            <a:ext cx="1305145" cy="65132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Kafka</a:t>
            </a:r>
          </a:p>
          <a:p>
            <a:pPr algn="ctr"/>
            <a:r>
              <a:rPr lang="en-US" altLang="ko-KR" dirty="0" smtClean="0"/>
              <a:t>Server</a:t>
            </a:r>
            <a:endParaRPr lang="ko-KR" altLang="en-US" dirty="0"/>
          </a:p>
        </p:txBody>
      </p:sp>
      <p:cxnSp>
        <p:nvCxnSpPr>
          <p:cNvPr id="41" name="직선 화살표 연결선 40"/>
          <p:cNvCxnSpPr>
            <a:stCxn id="20" idx="3"/>
            <a:endCxn id="35" idx="1"/>
          </p:cNvCxnSpPr>
          <p:nvPr/>
        </p:nvCxnSpPr>
        <p:spPr>
          <a:xfrm flipV="1">
            <a:off x="2578890" y="5716823"/>
            <a:ext cx="1435573" cy="129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10" idx="2"/>
            <a:endCxn id="6" idx="0"/>
          </p:cNvCxnSpPr>
          <p:nvPr/>
        </p:nvCxnSpPr>
        <p:spPr>
          <a:xfrm>
            <a:off x="1498770" y="3149467"/>
            <a:ext cx="0" cy="16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6" idx="4"/>
            <a:endCxn id="16" idx="0"/>
          </p:cNvCxnSpPr>
          <p:nvPr/>
        </p:nvCxnSpPr>
        <p:spPr>
          <a:xfrm>
            <a:off x="1498770" y="4320572"/>
            <a:ext cx="0" cy="188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6138174" y="4495739"/>
            <a:ext cx="1836204" cy="6253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Log Agent</a:t>
            </a:r>
          </a:p>
          <a:p>
            <a:pPr algn="ctr"/>
            <a:r>
              <a:rPr lang="en-US" altLang="ko-KR" sz="1600" dirty="0" smtClean="0"/>
              <a:t>File Writer</a:t>
            </a:r>
            <a:endParaRPr lang="ko-KR" altLang="en-US" sz="1600" dirty="0"/>
          </a:p>
        </p:txBody>
      </p:sp>
      <p:cxnSp>
        <p:nvCxnSpPr>
          <p:cNvPr id="74" name="직선 화살표 연결선 73"/>
          <p:cNvCxnSpPr>
            <a:stCxn id="16" idx="2"/>
          </p:cNvCxnSpPr>
          <p:nvPr/>
        </p:nvCxnSpPr>
        <p:spPr>
          <a:xfrm flipH="1">
            <a:off x="1498769" y="4868815"/>
            <a:ext cx="1" cy="5223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5436096" y="1412776"/>
            <a:ext cx="3168352" cy="4896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1228268" y="6343749"/>
            <a:ext cx="164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Process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6489490" y="6314650"/>
            <a:ext cx="164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Process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165813" y="5652995"/>
            <a:ext cx="180020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service log file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65" idx="2"/>
            <a:endCxn id="27" idx="0"/>
          </p:cNvCxnSpPr>
          <p:nvPr/>
        </p:nvCxnSpPr>
        <p:spPr>
          <a:xfrm>
            <a:off x="7056276" y="5121072"/>
            <a:ext cx="9637" cy="5319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0" idx="3"/>
            <a:endCxn id="27" idx="1"/>
          </p:cNvCxnSpPr>
          <p:nvPr/>
        </p:nvCxnSpPr>
        <p:spPr>
          <a:xfrm>
            <a:off x="2254854" y="2977946"/>
            <a:ext cx="3910959" cy="2891073"/>
          </a:xfrm>
          <a:prstGeom prst="bentConnector3">
            <a:avLst>
              <a:gd name="adj1" fmla="val 8889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309970" y="3048950"/>
            <a:ext cx="246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tail –f /</a:t>
            </a:r>
            <a:r>
              <a:rPr lang="en-US" altLang="ko-KR" sz="1200" dirty="0" err="1" smtClean="0"/>
              <a:t>tmp</a:t>
            </a:r>
            <a:r>
              <a:rPr lang="en-US" altLang="ko-KR" sz="1200" dirty="0" smtClean="0"/>
              <a:t>/app.log</a:t>
            </a:r>
            <a:endParaRPr lang="ko-KR" altLang="en-US" sz="1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3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/>
          <p:cNvSpPr/>
          <p:nvPr/>
        </p:nvSpPr>
        <p:spPr>
          <a:xfrm>
            <a:off x="251521" y="1412776"/>
            <a:ext cx="3600400" cy="4896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 Agent Modeling 3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192180" y="2185993"/>
            <a:ext cx="1656184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Service Code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904148" y="1628800"/>
            <a:ext cx="2232248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import log library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814694" y="3312460"/>
            <a:ext cx="1368152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Flume</a:t>
            </a:r>
          </a:p>
          <a:p>
            <a:pPr algn="ctr"/>
            <a:r>
              <a:rPr lang="en-US" altLang="ko-KR" dirty="0" smtClean="0"/>
              <a:t>Agent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98669" y="1736812"/>
            <a:ext cx="180020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tomcat log file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192180" y="3374125"/>
            <a:ext cx="1728192" cy="3600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call log </a:t>
            </a:r>
            <a:r>
              <a:rPr lang="en-US" altLang="ko-KR" dirty="0" err="1" smtClean="0"/>
              <a:t>api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>
            <a:off x="6912260" y="3085089"/>
            <a:ext cx="216024" cy="25202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42686" y="2806425"/>
            <a:ext cx="1512168" cy="343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exec source</a:t>
            </a:r>
            <a:endParaRPr lang="ko-KR" altLang="en-US" sz="1600" dirty="0"/>
          </a:p>
        </p:txBody>
      </p:sp>
      <p:cxnSp>
        <p:nvCxnSpPr>
          <p:cNvPr id="12" name="직선 화살표 연결선 11"/>
          <p:cNvCxnSpPr>
            <a:stCxn id="10" idx="0"/>
            <a:endCxn id="7" idx="2"/>
          </p:cNvCxnSpPr>
          <p:nvPr/>
        </p:nvCxnSpPr>
        <p:spPr>
          <a:xfrm flipH="1" flipV="1">
            <a:off x="1498769" y="2168860"/>
            <a:ext cx="1" cy="637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29108" y="2455963"/>
            <a:ext cx="2466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tail –f /</a:t>
            </a:r>
            <a:r>
              <a:rPr lang="en-US" altLang="ko-KR" sz="1400" dirty="0" err="1" smtClean="0"/>
              <a:t>tmp</a:t>
            </a:r>
            <a:r>
              <a:rPr lang="en-US" altLang="ko-KR" sz="1400" dirty="0" smtClean="0"/>
              <a:t>/log/tocat.log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123729" y="4039424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memory channel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70678" y="4508775"/>
            <a:ext cx="165618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custom sink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42686" y="5417153"/>
            <a:ext cx="1836204" cy="6253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Log Agent </a:t>
            </a:r>
          </a:p>
          <a:p>
            <a:pPr algn="ctr"/>
            <a:r>
              <a:rPr lang="en-US" altLang="ko-KR" sz="1600" dirty="0" smtClean="0"/>
              <a:t>Event Sender</a:t>
            </a:r>
            <a:endParaRPr lang="ko-KR" altLang="en-US" sz="1600" dirty="0"/>
          </a:p>
        </p:txBody>
      </p:sp>
      <p:cxnSp>
        <p:nvCxnSpPr>
          <p:cNvPr id="28" name="직선 화살표 연결선 27"/>
          <p:cNvCxnSpPr>
            <a:stCxn id="8" idx="2"/>
            <a:endCxn id="65" idx="0"/>
          </p:cNvCxnSpPr>
          <p:nvPr/>
        </p:nvCxnSpPr>
        <p:spPr>
          <a:xfrm>
            <a:off x="7056276" y="3734165"/>
            <a:ext cx="0" cy="7615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4014463" y="5391160"/>
            <a:ext cx="1305145" cy="65132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Kafka</a:t>
            </a:r>
          </a:p>
          <a:p>
            <a:pPr algn="ctr"/>
            <a:r>
              <a:rPr lang="en-US" altLang="ko-KR" dirty="0" smtClean="0"/>
              <a:t>Server</a:t>
            </a:r>
            <a:endParaRPr lang="ko-KR" altLang="en-US" dirty="0"/>
          </a:p>
        </p:txBody>
      </p:sp>
      <p:cxnSp>
        <p:nvCxnSpPr>
          <p:cNvPr id="41" name="직선 화살표 연결선 40"/>
          <p:cNvCxnSpPr>
            <a:stCxn id="20" idx="3"/>
            <a:endCxn id="35" idx="1"/>
          </p:cNvCxnSpPr>
          <p:nvPr/>
        </p:nvCxnSpPr>
        <p:spPr>
          <a:xfrm flipV="1">
            <a:off x="2578890" y="5716823"/>
            <a:ext cx="1435573" cy="129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10" idx="2"/>
            <a:endCxn id="6" idx="0"/>
          </p:cNvCxnSpPr>
          <p:nvPr/>
        </p:nvCxnSpPr>
        <p:spPr>
          <a:xfrm>
            <a:off x="1498770" y="3149467"/>
            <a:ext cx="0" cy="16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6" idx="4"/>
            <a:endCxn id="16" idx="0"/>
          </p:cNvCxnSpPr>
          <p:nvPr/>
        </p:nvCxnSpPr>
        <p:spPr>
          <a:xfrm>
            <a:off x="1498770" y="4320572"/>
            <a:ext cx="0" cy="188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6138174" y="4495739"/>
            <a:ext cx="1836204" cy="6253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Log Agent</a:t>
            </a:r>
          </a:p>
          <a:p>
            <a:pPr algn="ctr"/>
            <a:r>
              <a:rPr lang="en-US" altLang="ko-KR" sz="1600" dirty="0" smtClean="0"/>
              <a:t>Flume Sender</a:t>
            </a:r>
            <a:endParaRPr lang="ko-KR" altLang="en-US" sz="1600" dirty="0"/>
          </a:p>
        </p:txBody>
      </p:sp>
      <p:cxnSp>
        <p:nvCxnSpPr>
          <p:cNvPr id="74" name="직선 화살표 연결선 73"/>
          <p:cNvCxnSpPr>
            <a:stCxn id="16" idx="2"/>
          </p:cNvCxnSpPr>
          <p:nvPr/>
        </p:nvCxnSpPr>
        <p:spPr>
          <a:xfrm flipH="1">
            <a:off x="1498769" y="4868815"/>
            <a:ext cx="1" cy="5223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5436096" y="1412776"/>
            <a:ext cx="3168352" cy="4896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1228268" y="6343749"/>
            <a:ext cx="164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Process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6489490" y="6314650"/>
            <a:ext cx="164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Process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254854" y="3211103"/>
            <a:ext cx="1554438" cy="444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/>
              <a:t>netcat</a:t>
            </a:r>
            <a:r>
              <a:rPr lang="en-US" altLang="ko-KR" sz="1600" dirty="0" smtClean="0"/>
              <a:t> source</a:t>
            </a:r>
            <a:endParaRPr lang="ko-KR" altLang="en-US" sz="1600" dirty="0"/>
          </a:p>
        </p:txBody>
      </p:sp>
      <p:cxnSp>
        <p:nvCxnSpPr>
          <p:cNvPr id="13" name="꺾인 연결선 12"/>
          <p:cNvCxnSpPr>
            <a:stCxn id="65" idx="1"/>
          </p:cNvCxnSpPr>
          <p:nvPr/>
        </p:nvCxnSpPr>
        <p:spPr>
          <a:xfrm rot="10800000">
            <a:off x="3809292" y="3443232"/>
            <a:ext cx="2328882" cy="1365174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29" idx="2"/>
            <a:endCxn id="6" idx="6"/>
          </p:cNvCxnSpPr>
          <p:nvPr/>
        </p:nvCxnSpPr>
        <p:spPr>
          <a:xfrm rot="5400000">
            <a:off x="2526953" y="3311396"/>
            <a:ext cx="161014" cy="8492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11532" y="2945367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localhost</a:t>
            </a:r>
          </a:p>
          <a:p>
            <a:r>
              <a:rPr lang="en-US" altLang="ko-KR" sz="1400" dirty="0" err="1" smtClean="0"/>
              <a:t>tcp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14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/>
          <p:cNvSpPr/>
          <p:nvPr/>
        </p:nvSpPr>
        <p:spPr>
          <a:xfrm>
            <a:off x="251521" y="1412776"/>
            <a:ext cx="3600400" cy="4896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**log4j 2 Modeling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192180" y="2185993"/>
            <a:ext cx="1656184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Service Code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904148" y="1628800"/>
            <a:ext cx="2232248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import log4j2 library</a:t>
            </a:r>
            <a:endParaRPr lang="ko-KR" altLang="en-US" sz="1600" dirty="0"/>
          </a:p>
        </p:txBody>
      </p:sp>
      <p:sp>
        <p:nvSpPr>
          <p:cNvPr id="6" name="타원 5"/>
          <p:cNvSpPr/>
          <p:nvPr/>
        </p:nvSpPr>
        <p:spPr>
          <a:xfrm>
            <a:off x="814694" y="3312460"/>
            <a:ext cx="1368152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Flume</a:t>
            </a:r>
          </a:p>
          <a:p>
            <a:pPr algn="ctr"/>
            <a:r>
              <a:rPr lang="en-US" altLang="ko-KR" dirty="0" smtClean="0"/>
              <a:t>Agent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98669" y="1736812"/>
            <a:ext cx="180020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tomcat log file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192180" y="3374125"/>
            <a:ext cx="1728192" cy="3600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call log4j 2 </a:t>
            </a:r>
            <a:r>
              <a:rPr lang="en-US" altLang="ko-KR" dirty="0" err="1" smtClean="0"/>
              <a:t>api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>
            <a:off x="6912260" y="3085089"/>
            <a:ext cx="216024" cy="25202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42686" y="2806425"/>
            <a:ext cx="1512168" cy="343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exec source</a:t>
            </a:r>
            <a:endParaRPr lang="ko-KR" altLang="en-US" sz="1600" dirty="0"/>
          </a:p>
        </p:txBody>
      </p:sp>
      <p:cxnSp>
        <p:nvCxnSpPr>
          <p:cNvPr id="12" name="직선 화살표 연결선 11"/>
          <p:cNvCxnSpPr>
            <a:stCxn id="10" idx="0"/>
            <a:endCxn id="7" idx="2"/>
          </p:cNvCxnSpPr>
          <p:nvPr/>
        </p:nvCxnSpPr>
        <p:spPr>
          <a:xfrm flipH="1" flipV="1">
            <a:off x="1498769" y="2168860"/>
            <a:ext cx="1" cy="637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29108" y="2455963"/>
            <a:ext cx="2466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tail –f /</a:t>
            </a:r>
            <a:r>
              <a:rPr lang="en-US" altLang="ko-KR" sz="1400" dirty="0" err="1" smtClean="0"/>
              <a:t>tmp</a:t>
            </a:r>
            <a:r>
              <a:rPr lang="en-US" altLang="ko-KR" sz="1400" dirty="0" smtClean="0"/>
              <a:t>/log/tocat.log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123729" y="4039424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memory channel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70678" y="4508775"/>
            <a:ext cx="165618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custom sink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42686" y="5417153"/>
            <a:ext cx="1836204" cy="6253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Log Agent </a:t>
            </a:r>
          </a:p>
          <a:p>
            <a:pPr algn="ctr"/>
            <a:r>
              <a:rPr lang="en-US" altLang="ko-KR" sz="1600" dirty="0" smtClean="0"/>
              <a:t>Event Sender</a:t>
            </a:r>
            <a:endParaRPr lang="ko-KR" altLang="en-US" sz="1600" dirty="0"/>
          </a:p>
        </p:txBody>
      </p:sp>
      <p:cxnSp>
        <p:nvCxnSpPr>
          <p:cNvPr id="28" name="직선 화살표 연결선 27"/>
          <p:cNvCxnSpPr>
            <a:stCxn id="8" idx="2"/>
            <a:endCxn id="65" idx="0"/>
          </p:cNvCxnSpPr>
          <p:nvPr/>
        </p:nvCxnSpPr>
        <p:spPr>
          <a:xfrm>
            <a:off x="7056276" y="3734165"/>
            <a:ext cx="0" cy="7615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4014463" y="5391160"/>
            <a:ext cx="1305145" cy="65132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Kafka</a:t>
            </a:r>
          </a:p>
          <a:p>
            <a:pPr algn="ctr"/>
            <a:r>
              <a:rPr lang="en-US" altLang="ko-KR" dirty="0" smtClean="0"/>
              <a:t>Server</a:t>
            </a:r>
            <a:endParaRPr lang="ko-KR" altLang="en-US" dirty="0"/>
          </a:p>
        </p:txBody>
      </p:sp>
      <p:cxnSp>
        <p:nvCxnSpPr>
          <p:cNvPr id="41" name="직선 화살표 연결선 40"/>
          <p:cNvCxnSpPr>
            <a:stCxn id="20" idx="3"/>
            <a:endCxn id="35" idx="1"/>
          </p:cNvCxnSpPr>
          <p:nvPr/>
        </p:nvCxnSpPr>
        <p:spPr>
          <a:xfrm flipV="1">
            <a:off x="2578890" y="5716823"/>
            <a:ext cx="1435573" cy="129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10" idx="2"/>
            <a:endCxn id="6" idx="0"/>
          </p:cNvCxnSpPr>
          <p:nvPr/>
        </p:nvCxnSpPr>
        <p:spPr>
          <a:xfrm>
            <a:off x="1498770" y="3149467"/>
            <a:ext cx="0" cy="16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6" idx="4"/>
            <a:endCxn id="16" idx="0"/>
          </p:cNvCxnSpPr>
          <p:nvPr/>
        </p:nvCxnSpPr>
        <p:spPr>
          <a:xfrm>
            <a:off x="1498770" y="4320572"/>
            <a:ext cx="0" cy="188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6138174" y="4495739"/>
            <a:ext cx="1836204" cy="6253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Flume </a:t>
            </a:r>
            <a:r>
              <a:rPr lang="en-US" altLang="ko-KR" sz="1600" dirty="0" err="1" smtClean="0"/>
              <a:t>Appender</a:t>
            </a:r>
            <a:endParaRPr lang="en-US" altLang="ko-KR" sz="1600" dirty="0" smtClean="0"/>
          </a:p>
          <a:p>
            <a:pPr algn="ctr"/>
            <a:r>
              <a:rPr lang="en-US" altLang="ko-KR" sz="1600" dirty="0" err="1" smtClean="0"/>
              <a:t>avro</a:t>
            </a:r>
            <a:endParaRPr lang="ko-KR" altLang="en-US" sz="1600" dirty="0"/>
          </a:p>
        </p:txBody>
      </p:sp>
      <p:cxnSp>
        <p:nvCxnSpPr>
          <p:cNvPr id="74" name="직선 화살표 연결선 73"/>
          <p:cNvCxnSpPr>
            <a:stCxn id="16" idx="2"/>
          </p:cNvCxnSpPr>
          <p:nvPr/>
        </p:nvCxnSpPr>
        <p:spPr>
          <a:xfrm flipH="1">
            <a:off x="1498769" y="4868815"/>
            <a:ext cx="1" cy="5223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5436096" y="1412776"/>
            <a:ext cx="3168352" cy="4896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1228268" y="6343749"/>
            <a:ext cx="164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Process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6489490" y="6314650"/>
            <a:ext cx="164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Process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254854" y="3211103"/>
            <a:ext cx="1554438" cy="444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/>
              <a:t>avro</a:t>
            </a:r>
            <a:r>
              <a:rPr lang="en-US" altLang="ko-KR" sz="1600" dirty="0" smtClean="0"/>
              <a:t> source</a:t>
            </a:r>
            <a:endParaRPr lang="ko-KR" altLang="en-US" sz="1600" dirty="0"/>
          </a:p>
        </p:txBody>
      </p:sp>
      <p:cxnSp>
        <p:nvCxnSpPr>
          <p:cNvPr id="13" name="꺾인 연결선 12"/>
          <p:cNvCxnSpPr>
            <a:stCxn id="65" idx="1"/>
          </p:cNvCxnSpPr>
          <p:nvPr/>
        </p:nvCxnSpPr>
        <p:spPr>
          <a:xfrm rot="10800000">
            <a:off x="3809292" y="3443232"/>
            <a:ext cx="2328882" cy="1365174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29" idx="2"/>
            <a:endCxn id="6" idx="6"/>
          </p:cNvCxnSpPr>
          <p:nvPr/>
        </p:nvCxnSpPr>
        <p:spPr>
          <a:xfrm rot="5400000">
            <a:off x="2526953" y="3311396"/>
            <a:ext cx="161014" cy="8492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979508" y="3000130"/>
            <a:ext cx="1205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loalhost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 smtClean="0"/>
              <a:t>port 3333</a:t>
            </a:r>
            <a:endParaRPr lang="ko-KR" altLang="en-US" sz="12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9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Unix Domain Socket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Local IPC: Socket vs Unix Domain Socket</a:t>
            </a:r>
          </a:p>
          <a:p>
            <a:pPr lvl="1"/>
            <a:r>
              <a:rPr lang="en-US" altLang="ko-KR" dirty="0" smtClean="0"/>
              <a:t>Socket</a:t>
            </a:r>
          </a:p>
          <a:p>
            <a:pPr lvl="2"/>
            <a:r>
              <a:rPr lang="en-US" altLang="ko-KR" dirty="0" smtClean="0"/>
              <a:t>CPU overhead for packet header parsing</a:t>
            </a:r>
          </a:p>
          <a:p>
            <a:pPr lvl="1"/>
            <a:r>
              <a:rPr lang="en-US" altLang="ko-KR" dirty="0" smtClean="0"/>
              <a:t>Unix Domain Socket</a:t>
            </a:r>
          </a:p>
          <a:p>
            <a:pPr lvl="2"/>
            <a:r>
              <a:rPr lang="en-US" altLang="ko-KR" dirty="0" smtClean="0"/>
              <a:t>Socket Interface </a:t>
            </a:r>
          </a:p>
          <a:p>
            <a:pPr lvl="2"/>
            <a:r>
              <a:rPr lang="en-US" altLang="ko-KR" dirty="0" smtClean="0"/>
              <a:t>But, kernel knows this socket is for local host inter-network</a:t>
            </a:r>
          </a:p>
          <a:p>
            <a:pPr lvl="3"/>
            <a:r>
              <a:rPr lang="en-US" altLang="ko-KR" dirty="0" smtClean="0"/>
              <a:t>No packet header</a:t>
            </a:r>
          </a:p>
          <a:p>
            <a:pPr lvl="3"/>
            <a:r>
              <a:rPr lang="en-US" altLang="ko-KR" dirty="0" smtClean="0"/>
              <a:t>Direct copy payload to target socket buffer</a:t>
            </a:r>
          </a:p>
          <a:p>
            <a:pPr lvl="2"/>
            <a:r>
              <a:rPr lang="en-US" altLang="ko-KR" dirty="0" smtClean="0"/>
              <a:t>Mapped to special file</a:t>
            </a:r>
          </a:p>
          <a:p>
            <a:pPr lvl="3"/>
            <a:r>
              <a:rPr lang="en-US" altLang="ko-KR" dirty="0" smtClean="0"/>
              <a:t>Linux: Support anonymous </a:t>
            </a:r>
            <a:r>
              <a:rPr lang="en-US" altLang="ko-KR" dirty="0" err="1" smtClean="0"/>
              <a:t>uds</a:t>
            </a:r>
            <a:r>
              <a:rPr lang="en-US" altLang="ko-KR" dirty="0" smtClean="0"/>
              <a:t> file </a:t>
            </a:r>
          </a:p>
          <a:p>
            <a:pPr lvl="2"/>
            <a:r>
              <a:rPr lang="en-US" altLang="ko-KR" dirty="0" smtClean="0"/>
              <a:t>Java supports </a:t>
            </a:r>
            <a:r>
              <a:rPr lang="en-US" altLang="ko-KR" dirty="0" err="1" smtClean="0"/>
              <a:t>unix</a:t>
            </a:r>
            <a:r>
              <a:rPr lang="en-US" altLang="ko-KR" dirty="0" smtClean="0"/>
              <a:t> domain socket</a:t>
            </a:r>
          </a:p>
          <a:p>
            <a:pPr lvl="3"/>
            <a:r>
              <a:rPr lang="en-US" altLang="ko-KR" dirty="0" smtClean="0"/>
              <a:t>Do NOT support anonymous </a:t>
            </a:r>
            <a:r>
              <a:rPr lang="en-US" altLang="ko-KR" dirty="0" err="1" smtClean="0"/>
              <a:t>uds</a:t>
            </a:r>
            <a:r>
              <a:rPr lang="en-US" altLang="ko-KR" dirty="0" smtClean="0"/>
              <a:t> file</a:t>
            </a:r>
          </a:p>
          <a:p>
            <a:pPr marL="1371600" lvl="3" indent="0"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11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Streaming Data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4639955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100 events / second</a:t>
            </a:r>
          </a:p>
          <a:p>
            <a:r>
              <a:rPr lang="en-US" altLang="ko-KR" dirty="0" smtClean="0"/>
              <a:t>360k per hour</a:t>
            </a:r>
          </a:p>
          <a:p>
            <a:r>
              <a:rPr lang="en-US" altLang="ko-KR" dirty="0" smtClean="0"/>
              <a:t>8.6 M per day</a:t>
            </a:r>
          </a:p>
          <a:p>
            <a:r>
              <a:rPr lang="en-US" altLang="ko-KR" dirty="0" smtClean="0"/>
              <a:t>260 M per month</a:t>
            </a:r>
            <a:endParaRPr lang="ko-KR" altLang="en-US" dirty="0"/>
          </a:p>
        </p:txBody>
      </p:sp>
      <p:pic>
        <p:nvPicPr>
          <p:cNvPr id="1027" name="Picture 3" descr="C:\Users\admin\Desktop\imag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45024"/>
            <a:ext cx="28479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꺾인 연결선 7"/>
          <p:cNvCxnSpPr>
            <a:stCxn id="1028" idx="2"/>
          </p:cNvCxnSpPr>
          <p:nvPr/>
        </p:nvCxnSpPr>
        <p:spPr>
          <a:xfrm rot="16200000" flipH="1">
            <a:off x="3839869" y="3681173"/>
            <a:ext cx="600166" cy="2304256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05484" y="320406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Mapped Objects</a:t>
            </a:r>
            <a:endParaRPr lang="ko-KR" altLang="en-US" dirty="0"/>
          </a:p>
        </p:txBody>
      </p:sp>
      <p:pic>
        <p:nvPicPr>
          <p:cNvPr id="1028" name="Picture 4" descr="C:\Users\admin\Desktop\image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0629"/>
            <a:ext cx="4320480" cy="298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83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Flume Unix Domain Socket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Build domain socket reader</a:t>
            </a:r>
          </a:p>
          <a:p>
            <a:pPr lvl="1"/>
            <a:r>
              <a:rPr lang="en-US" altLang="ko-KR" dirty="0" smtClean="0"/>
              <a:t>Fast execution: C implementation </a:t>
            </a:r>
          </a:p>
          <a:p>
            <a:pPr lvl="1"/>
            <a:r>
              <a:rPr lang="en-US" altLang="ko-KR" dirty="0" smtClean="0"/>
              <a:t>Read message and print to </a:t>
            </a:r>
            <a:r>
              <a:rPr lang="en-US" altLang="ko-KR" dirty="0" err="1" smtClean="0"/>
              <a:t>stdout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ex) </a:t>
            </a:r>
            <a:r>
              <a:rPr lang="en-US" altLang="ko-KR" dirty="0" err="1" smtClean="0"/>
              <a:t>my_uds_reader.c</a:t>
            </a:r>
            <a:endParaRPr lang="en-US" altLang="ko-KR" dirty="0" smtClean="0"/>
          </a:p>
          <a:p>
            <a:r>
              <a:rPr lang="en-US" altLang="ko-KR" dirty="0" smtClean="0"/>
              <a:t>Flume exec source</a:t>
            </a:r>
          </a:p>
          <a:p>
            <a:pPr lvl="1"/>
            <a:r>
              <a:rPr lang="en-US" altLang="ko-KR" dirty="0" smtClean="0"/>
              <a:t>Run UDS reader c binary: </a:t>
            </a:r>
            <a:r>
              <a:rPr lang="en-US" altLang="ko-KR" dirty="0" err="1" smtClean="0"/>
              <a:t>my_uds_reader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Capture </a:t>
            </a:r>
            <a:r>
              <a:rPr lang="en-US" altLang="ko-KR" dirty="0" err="1" smtClean="0"/>
              <a:t>stdout</a:t>
            </a:r>
            <a:r>
              <a:rPr lang="en-US" altLang="ko-KR" dirty="0" smtClean="0"/>
              <a:t> and send it to memory channel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65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/>
          <p:cNvSpPr/>
          <p:nvPr/>
        </p:nvSpPr>
        <p:spPr>
          <a:xfrm>
            <a:off x="251521" y="1412776"/>
            <a:ext cx="3600400" cy="4896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 Agent Modeling 4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192180" y="2185993"/>
            <a:ext cx="1656184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Service Code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904148" y="1628800"/>
            <a:ext cx="2232248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import log library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814694" y="3312460"/>
            <a:ext cx="1368152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Flume</a:t>
            </a:r>
          </a:p>
          <a:p>
            <a:pPr algn="ctr"/>
            <a:r>
              <a:rPr lang="en-US" altLang="ko-KR" dirty="0" smtClean="0"/>
              <a:t>Agent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98669" y="1736812"/>
            <a:ext cx="180020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tomcat log file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192180" y="3374125"/>
            <a:ext cx="1728192" cy="3600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call log </a:t>
            </a:r>
            <a:r>
              <a:rPr lang="en-US" altLang="ko-KR" dirty="0" err="1" smtClean="0"/>
              <a:t>api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>
            <a:off x="6912260" y="3085089"/>
            <a:ext cx="216024" cy="25202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42686" y="2806425"/>
            <a:ext cx="1512168" cy="343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exec source</a:t>
            </a:r>
            <a:endParaRPr lang="ko-KR" altLang="en-US" sz="1600" dirty="0"/>
          </a:p>
        </p:txBody>
      </p:sp>
      <p:cxnSp>
        <p:nvCxnSpPr>
          <p:cNvPr id="12" name="직선 화살표 연결선 11"/>
          <p:cNvCxnSpPr>
            <a:stCxn id="10" idx="0"/>
            <a:endCxn id="7" idx="2"/>
          </p:cNvCxnSpPr>
          <p:nvPr/>
        </p:nvCxnSpPr>
        <p:spPr>
          <a:xfrm flipH="1" flipV="1">
            <a:off x="1498769" y="2168860"/>
            <a:ext cx="1" cy="637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29108" y="2455963"/>
            <a:ext cx="2466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tail –f /</a:t>
            </a:r>
            <a:r>
              <a:rPr lang="en-US" altLang="ko-KR" sz="1400" dirty="0" err="1" smtClean="0"/>
              <a:t>tmp</a:t>
            </a:r>
            <a:r>
              <a:rPr lang="en-US" altLang="ko-KR" sz="1400" dirty="0" smtClean="0"/>
              <a:t>/log/tocat.log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123729" y="4039424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memory channel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70678" y="4508775"/>
            <a:ext cx="165618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custom sink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42686" y="5417153"/>
            <a:ext cx="1836204" cy="6253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Log Agent </a:t>
            </a:r>
          </a:p>
          <a:p>
            <a:pPr algn="ctr"/>
            <a:r>
              <a:rPr lang="en-US" altLang="ko-KR" sz="1600" dirty="0" smtClean="0"/>
              <a:t>Event Sender</a:t>
            </a:r>
            <a:endParaRPr lang="ko-KR" altLang="en-US" sz="1600" dirty="0"/>
          </a:p>
        </p:txBody>
      </p:sp>
      <p:cxnSp>
        <p:nvCxnSpPr>
          <p:cNvPr id="28" name="직선 화살표 연결선 27"/>
          <p:cNvCxnSpPr>
            <a:stCxn id="8" idx="2"/>
            <a:endCxn id="65" idx="0"/>
          </p:cNvCxnSpPr>
          <p:nvPr/>
        </p:nvCxnSpPr>
        <p:spPr>
          <a:xfrm>
            <a:off x="7056276" y="3734165"/>
            <a:ext cx="0" cy="774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4014463" y="5391160"/>
            <a:ext cx="1305145" cy="65132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Kafka</a:t>
            </a:r>
          </a:p>
          <a:p>
            <a:pPr algn="ctr"/>
            <a:r>
              <a:rPr lang="en-US" altLang="ko-KR" dirty="0" smtClean="0"/>
              <a:t>Server</a:t>
            </a:r>
            <a:endParaRPr lang="ko-KR" altLang="en-US" dirty="0"/>
          </a:p>
        </p:txBody>
      </p:sp>
      <p:cxnSp>
        <p:nvCxnSpPr>
          <p:cNvPr id="41" name="직선 화살표 연결선 40"/>
          <p:cNvCxnSpPr>
            <a:stCxn id="20" idx="3"/>
            <a:endCxn id="35" idx="1"/>
          </p:cNvCxnSpPr>
          <p:nvPr/>
        </p:nvCxnSpPr>
        <p:spPr>
          <a:xfrm flipV="1">
            <a:off x="2578890" y="5716823"/>
            <a:ext cx="1435573" cy="129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10" idx="2"/>
            <a:endCxn id="6" idx="0"/>
          </p:cNvCxnSpPr>
          <p:nvPr/>
        </p:nvCxnSpPr>
        <p:spPr>
          <a:xfrm>
            <a:off x="1498770" y="3149467"/>
            <a:ext cx="0" cy="16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6" idx="4"/>
            <a:endCxn id="16" idx="0"/>
          </p:cNvCxnSpPr>
          <p:nvPr/>
        </p:nvCxnSpPr>
        <p:spPr>
          <a:xfrm>
            <a:off x="1498770" y="4320572"/>
            <a:ext cx="0" cy="188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5814138" y="4508775"/>
            <a:ext cx="2484276" cy="7334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Log Agent</a:t>
            </a:r>
          </a:p>
          <a:p>
            <a:pPr algn="ctr"/>
            <a:r>
              <a:rPr lang="en-US" altLang="ko-KR" sz="1600" dirty="0" smtClean="0"/>
              <a:t>Unix Domain Socket Writer</a:t>
            </a:r>
            <a:endParaRPr lang="ko-KR" altLang="en-US" sz="1600" dirty="0"/>
          </a:p>
        </p:txBody>
      </p:sp>
      <p:cxnSp>
        <p:nvCxnSpPr>
          <p:cNvPr id="74" name="직선 화살표 연결선 73"/>
          <p:cNvCxnSpPr>
            <a:stCxn id="16" idx="2"/>
          </p:cNvCxnSpPr>
          <p:nvPr/>
        </p:nvCxnSpPr>
        <p:spPr>
          <a:xfrm flipH="1">
            <a:off x="1498769" y="4868815"/>
            <a:ext cx="1" cy="5223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5436096" y="1412776"/>
            <a:ext cx="3168352" cy="4896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1228268" y="6343749"/>
            <a:ext cx="164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Process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6489490" y="6314650"/>
            <a:ext cx="164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Process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254854" y="3211103"/>
            <a:ext cx="1554438" cy="444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exec source</a:t>
            </a:r>
            <a:endParaRPr lang="ko-KR" altLang="en-US" sz="1600" dirty="0"/>
          </a:p>
        </p:txBody>
      </p:sp>
      <p:cxnSp>
        <p:nvCxnSpPr>
          <p:cNvPr id="13" name="꺾인 연결선 12"/>
          <p:cNvCxnSpPr>
            <a:stCxn id="65" idx="1"/>
          </p:cNvCxnSpPr>
          <p:nvPr/>
        </p:nvCxnSpPr>
        <p:spPr>
          <a:xfrm rot="10800000">
            <a:off x="3719282" y="3456268"/>
            <a:ext cx="2094856" cy="141923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29" idx="2"/>
            <a:endCxn id="6" idx="6"/>
          </p:cNvCxnSpPr>
          <p:nvPr/>
        </p:nvCxnSpPr>
        <p:spPr>
          <a:xfrm rot="5400000">
            <a:off x="2526953" y="3311396"/>
            <a:ext cx="161014" cy="8492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01605" y="2298753"/>
            <a:ext cx="13245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read_uds</a:t>
            </a:r>
            <a:r>
              <a:rPr lang="en-US" altLang="ko-KR" sz="1400" dirty="0" smtClean="0"/>
              <a:t>:</a:t>
            </a:r>
          </a:p>
          <a:p>
            <a:r>
              <a:rPr lang="en-US" altLang="ko-KR" sz="1400" dirty="0" smtClean="0"/>
              <a:t>receive event from domain socket, print to </a:t>
            </a:r>
            <a:r>
              <a:rPr lang="en-US" altLang="ko-KR" sz="1400" dirty="0" err="1" smtClean="0"/>
              <a:t>stdout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74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 Agent Core: Candidate 1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475656" y="2185993"/>
            <a:ext cx="1656184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Service Code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628800"/>
            <a:ext cx="3096344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import custom log library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97614" y="3374125"/>
            <a:ext cx="2484276" cy="3600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call custom log </a:t>
            </a:r>
            <a:r>
              <a:rPr lang="en-US" altLang="ko-KR" dirty="0" err="1" smtClean="0"/>
              <a:t>api</a:t>
            </a:r>
            <a:endParaRPr lang="ko-KR" altLang="en-US" dirty="0"/>
          </a:p>
        </p:txBody>
      </p:sp>
      <p:sp>
        <p:nvSpPr>
          <p:cNvPr id="7" name="아래쪽 화살표 6"/>
          <p:cNvSpPr/>
          <p:nvPr/>
        </p:nvSpPr>
        <p:spPr>
          <a:xfrm>
            <a:off x="2195736" y="3085089"/>
            <a:ext cx="216024" cy="25202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2"/>
            <a:endCxn id="9" idx="0"/>
          </p:cNvCxnSpPr>
          <p:nvPr/>
        </p:nvCxnSpPr>
        <p:spPr>
          <a:xfrm>
            <a:off x="2339752" y="3734165"/>
            <a:ext cx="0" cy="774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97614" y="4508775"/>
            <a:ext cx="2484276" cy="7334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Publish event to Queue</a:t>
            </a:r>
            <a:endParaRPr lang="ko-KR" altLang="en-US" sz="1600" dirty="0"/>
          </a:p>
        </p:txBody>
      </p:sp>
      <p:sp>
        <p:nvSpPr>
          <p:cNvPr id="12" name="타원 11"/>
          <p:cNvSpPr/>
          <p:nvPr/>
        </p:nvSpPr>
        <p:spPr>
          <a:xfrm>
            <a:off x="4283968" y="4263438"/>
            <a:ext cx="1296144" cy="122413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LMAX</a:t>
            </a:r>
          </a:p>
          <a:p>
            <a:pPr algn="ctr"/>
            <a:r>
              <a:rPr lang="en-US" altLang="ko-KR" sz="1200" dirty="0" smtClean="0"/>
              <a:t>Disrupter Queue</a:t>
            </a:r>
            <a:endParaRPr lang="ko-KR" altLang="en-US" sz="1200" dirty="0"/>
          </a:p>
        </p:txBody>
      </p:sp>
      <p:cxnSp>
        <p:nvCxnSpPr>
          <p:cNvPr id="14" name="직선 화살표 연결선 13"/>
          <p:cNvCxnSpPr>
            <a:stCxn id="9" idx="3"/>
            <a:endCxn id="12" idx="2"/>
          </p:cNvCxnSpPr>
          <p:nvPr/>
        </p:nvCxnSpPr>
        <p:spPr>
          <a:xfrm>
            <a:off x="3581890" y="4875506"/>
            <a:ext cx="70207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4211960" y="2998568"/>
            <a:ext cx="1296144" cy="59493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Queue Consumer Thread 0</a:t>
            </a:r>
            <a:endParaRPr lang="ko-KR" altLang="en-US" sz="1000" dirty="0"/>
          </a:p>
        </p:txBody>
      </p:sp>
      <p:sp>
        <p:nvSpPr>
          <p:cNvPr id="17" name="타원 16"/>
          <p:cNvSpPr/>
          <p:nvPr/>
        </p:nvSpPr>
        <p:spPr>
          <a:xfrm>
            <a:off x="5450665" y="3256677"/>
            <a:ext cx="1296144" cy="59493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Queue Consumer Thread 1</a:t>
            </a:r>
            <a:endParaRPr lang="ko-KR" altLang="en-US" sz="1000" dirty="0"/>
          </a:p>
        </p:txBody>
      </p:sp>
      <p:sp>
        <p:nvSpPr>
          <p:cNvPr id="18" name="타원 17"/>
          <p:cNvSpPr/>
          <p:nvPr/>
        </p:nvSpPr>
        <p:spPr>
          <a:xfrm>
            <a:off x="6012160" y="3965970"/>
            <a:ext cx="1296144" cy="59493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Queue Consumer Thread 2</a:t>
            </a:r>
            <a:endParaRPr lang="ko-KR" altLang="en-US" sz="1000" dirty="0"/>
          </a:p>
        </p:txBody>
      </p:sp>
      <p:cxnSp>
        <p:nvCxnSpPr>
          <p:cNvPr id="21" name="직선 화살표 연결선 20"/>
          <p:cNvCxnSpPr>
            <a:stCxn id="12" idx="0"/>
            <a:endCxn id="16" idx="4"/>
          </p:cNvCxnSpPr>
          <p:nvPr/>
        </p:nvCxnSpPr>
        <p:spPr>
          <a:xfrm flipH="1" flipV="1">
            <a:off x="4860032" y="3593503"/>
            <a:ext cx="72008" cy="6699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2" idx="7"/>
            <a:endCxn id="17" idx="3"/>
          </p:cNvCxnSpPr>
          <p:nvPr/>
        </p:nvCxnSpPr>
        <p:spPr>
          <a:xfrm flipV="1">
            <a:off x="5390296" y="3764486"/>
            <a:ext cx="250185" cy="6782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6"/>
            <a:endCxn id="18" idx="3"/>
          </p:cNvCxnSpPr>
          <p:nvPr/>
        </p:nvCxnSpPr>
        <p:spPr>
          <a:xfrm flipV="1">
            <a:off x="5580112" y="4473779"/>
            <a:ext cx="621864" cy="4017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355976" y="3801971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push</a:t>
            </a:r>
            <a:endParaRPr lang="ko-KR" altLang="en-US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5004048" y="3954371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push</a:t>
            </a:r>
            <a:endParaRPr lang="ko-KR" altLang="en-US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5603012" y="437797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push</a:t>
            </a:r>
            <a:endParaRPr lang="ko-KR" alt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6480212" y="1841070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write to </a:t>
            </a:r>
            <a:r>
              <a:rPr lang="en-US" altLang="ko-KR" sz="1400" dirty="0" err="1" smtClean="0"/>
              <a:t>uds</a:t>
            </a:r>
            <a:r>
              <a:rPr lang="en-US" altLang="ko-KR" sz="1400" dirty="0" smtClean="0"/>
              <a:t> / send to </a:t>
            </a:r>
            <a:r>
              <a:rPr lang="en-US" altLang="ko-KR" sz="1400" dirty="0" err="1" smtClean="0"/>
              <a:t>kafka</a:t>
            </a:r>
            <a:endParaRPr lang="ko-KR" altLang="en-US" sz="1400" dirty="0"/>
          </a:p>
        </p:txBody>
      </p:sp>
      <p:cxnSp>
        <p:nvCxnSpPr>
          <p:cNvPr id="31" name="직선 화살표 연결선 30"/>
          <p:cNvCxnSpPr>
            <a:stCxn id="16" idx="7"/>
          </p:cNvCxnSpPr>
          <p:nvPr/>
        </p:nvCxnSpPr>
        <p:spPr>
          <a:xfrm flipV="1">
            <a:off x="5318288" y="2364290"/>
            <a:ext cx="1161924" cy="7214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7" idx="0"/>
          </p:cNvCxnSpPr>
          <p:nvPr/>
        </p:nvCxnSpPr>
        <p:spPr>
          <a:xfrm flipV="1">
            <a:off x="6098737" y="2326805"/>
            <a:ext cx="648072" cy="9298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8" idx="0"/>
          </p:cNvCxnSpPr>
          <p:nvPr/>
        </p:nvCxnSpPr>
        <p:spPr>
          <a:xfrm flipV="1">
            <a:off x="6660232" y="2420888"/>
            <a:ext cx="504056" cy="15450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580112" y="5085184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Number of consumer</a:t>
            </a:r>
          </a:p>
          <a:p>
            <a:r>
              <a:rPr lang="en-US" altLang="ko-KR" sz="1400" dirty="0" smtClean="0">
                <a:sym typeface="Wingdings" panose="05000000000000000000" pitchFamily="2" charset="2"/>
              </a:rPr>
              <a:t> Defined by latency &amp; Queue level</a:t>
            </a:r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2699792" y="3895264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async</a:t>
            </a:r>
            <a:r>
              <a:rPr lang="en-US" altLang="ko-KR" sz="1400" dirty="0" smtClean="0"/>
              <a:t> return</a:t>
            </a:r>
            <a:endParaRPr lang="ko-KR" altLang="en-US" sz="1400" dirty="0"/>
          </a:p>
        </p:txBody>
      </p:sp>
      <p:sp>
        <p:nvSpPr>
          <p:cNvPr id="42" name="자유형 41"/>
          <p:cNvSpPr/>
          <p:nvPr/>
        </p:nvSpPr>
        <p:spPr>
          <a:xfrm>
            <a:off x="2457615" y="3734165"/>
            <a:ext cx="189691" cy="685063"/>
          </a:xfrm>
          <a:custGeom>
            <a:avLst/>
            <a:gdLst>
              <a:gd name="connsiteX0" fmla="*/ 4928 w 189691"/>
              <a:gd name="connsiteY0" fmla="*/ 0 h 508131"/>
              <a:gd name="connsiteX1" fmla="*/ 23035 w 189691"/>
              <a:gd name="connsiteY1" fmla="*/ 452673 h 508131"/>
              <a:gd name="connsiteX2" fmla="*/ 185997 w 189691"/>
              <a:gd name="connsiteY2" fmla="*/ 452673 h 508131"/>
              <a:gd name="connsiteX3" fmla="*/ 140730 w 189691"/>
              <a:gd name="connsiteY3" fmla="*/ 18107 h 508131"/>
              <a:gd name="connsiteX4" fmla="*/ 140730 w 189691"/>
              <a:gd name="connsiteY4" fmla="*/ 18107 h 50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691" h="508131">
                <a:moveTo>
                  <a:pt x="4928" y="0"/>
                </a:moveTo>
                <a:cubicBezTo>
                  <a:pt x="-1108" y="188614"/>
                  <a:pt x="-7143" y="377228"/>
                  <a:pt x="23035" y="452673"/>
                </a:cubicBezTo>
                <a:cubicBezTo>
                  <a:pt x="53213" y="528119"/>
                  <a:pt x="166381" y="525101"/>
                  <a:pt x="185997" y="452673"/>
                </a:cubicBezTo>
                <a:cubicBezTo>
                  <a:pt x="205613" y="380245"/>
                  <a:pt x="140730" y="18107"/>
                  <a:pt x="140730" y="18107"/>
                </a:cubicBezTo>
                <a:lnTo>
                  <a:pt x="140730" y="18107"/>
                </a:ln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3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 Agent Core: Candidate 2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259514" y="2168671"/>
            <a:ext cx="1656184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Service Code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1442" y="1611478"/>
            <a:ext cx="3096344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import log4j 2 library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845468" y="3356802"/>
            <a:ext cx="2484276" cy="3600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call log4j 2 </a:t>
            </a:r>
            <a:r>
              <a:rPr lang="en-US" altLang="ko-KR" dirty="0" err="1" smtClean="0"/>
              <a:t>api</a:t>
            </a:r>
            <a:endParaRPr lang="ko-KR" altLang="en-US" dirty="0"/>
          </a:p>
        </p:txBody>
      </p:sp>
      <p:sp>
        <p:nvSpPr>
          <p:cNvPr id="7" name="아래쪽 화살표 6"/>
          <p:cNvSpPr/>
          <p:nvPr/>
        </p:nvSpPr>
        <p:spPr>
          <a:xfrm>
            <a:off x="2979594" y="3067767"/>
            <a:ext cx="216024" cy="25202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2"/>
            <a:endCxn id="11" idx="0"/>
          </p:cNvCxnSpPr>
          <p:nvPr/>
        </p:nvCxnSpPr>
        <p:spPr>
          <a:xfrm flipH="1">
            <a:off x="3084474" y="3716842"/>
            <a:ext cx="3132" cy="3510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842336" y="4962740"/>
            <a:ext cx="2484276" cy="7334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Publish event to Queue</a:t>
            </a:r>
            <a:endParaRPr lang="ko-KR" altLang="en-US" sz="1600" dirty="0"/>
          </a:p>
        </p:txBody>
      </p:sp>
      <p:sp>
        <p:nvSpPr>
          <p:cNvPr id="12" name="타원 11"/>
          <p:cNvSpPr/>
          <p:nvPr/>
        </p:nvSpPr>
        <p:spPr>
          <a:xfrm>
            <a:off x="5067826" y="4246116"/>
            <a:ext cx="1296144" cy="122413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LMAX</a:t>
            </a:r>
          </a:p>
          <a:p>
            <a:pPr algn="ctr"/>
            <a:r>
              <a:rPr lang="en-US" altLang="ko-KR" sz="1200" dirty="0" smtClean="0"/>
              <a:t>Disrupter Queue</a:t>
            </a:r>
            <a:endParaRPr lang="ko-KR" altLang="en-US" sz="1200" dirty="0"/>
          </a:p>
        </p:txBody>
      </p:sp>
      <p:cxnSp>
        <p:nvCxnSpPr>
          <p:cNvPr id="14" name="직선 화살표 연결선 13"/>
          <p:cNvCxnSpPr>
            <a:stCxn id="9" idx="3"/>
            <a:endCxn id="12" idx="2"/>
          </p:cNvCxnSpPr>
          <p:nvPr/>
        </p:nvCxnSpPr>
        <p:spPr>
          <a:xfrm flipV="1">
            <a:off x="4326612" y="4858184"/>
            <a:ext cx="741214" cy="4712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4995818" y="2981246"/>
            <a:ext cx="1296144" cy="59493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Queue Consumer Thread 0</a:t>
            </a:r>
            <a:endParaRPr lang="ko-KR" altLang="en-US" sz="1000" dirty="0"/>
          </a:p>
        </p:txBody>
      </p:sp>
      <p:sp>
        <p:nvSpPr>
          <p:cNvPr id="17" name="타원 16"/>
          <p:cNvSpPr/>
          <p:nvPr/>
        </p:nvSpPr>
        <p:spPr>
          <a:xfrm>
            <a:off x="6234523" y="3239355"/>
            <a:ext cx="1296144" cy="59493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Queue Consumer Thread 1</a:t>
            </a:r>
            <a:endParaRPr lang="ko-KR" altLang="en-US" sz="1000" dirty="0"/>
          </a:p>
        </p:txBody>
      </p:sp>
      <p:sp>
        <p:nvSpPr>
          <p:cNvPr id="18" name="타원 17"/>
          <p:cNvSpPr/>
          <p:nvPr/>
        </p:nvSpPr>
        <p:spPr>
          <a:xfrm>
            <a:off x="6796018" y="3948648"/>
            <a:ext cx="1296144" cy="59493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Queue Consumer Thread 2</a:t>
            </a:r>
            <a:endParaRPr lang="ko-KR" altLang="en-US" sz="1000" dirty="0"/>
          </a:p>
        </p:txBody>
      </p:sp>
      <p:cxnSp>
        <p:nvCxnSpPr>
          <p:cNvPr id="21" name="직선 화살표 연결선 20"/>
          <p:cNvCxnSpPr>
            <a:stCxn id="12" idx="0"/>
            <a:endCxn id="16" idx="4"/>
          </p:cNvCxnSpPr>
          <p:nvPr/>
        </p:nvCxnSpPr>
        <p:spPr>
          <a:xfrm flipH="1" flipV="1">
            <a:off x="5643890" y="3576181"/>
            <a:ext cx="72008" cy="6699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2" idx="7"/>
            <a:endCxn id="17" idx="3"/>
          </p:cNvCxnSpPr>
          <p:nvPr/>
        </p:nvCxnSpPr>
        <p:spPr>
          <a:xfrm flipV="1">
            <a:off x="6174154" y="3747164"/>
            <a:ext cx="250185" cy="6782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6"/>
            <a:endCxn id="18" idx="3"/>
          </p:cNvCxnSpPr>
          <p:nvPr/>
        </p:nvCxnSpPr>
        <p:spPr>
          <a:xfrm flipV="1">
            <a:off x="6363970" y="4456457"/>
            <a:ext cx="621864" cy="4017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39834" y="3784649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push</a:t>
            </a:r>
            <a:endParaRPr lang="ko-KR" altLang="en-US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5787906" y="3937049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push</a:t>
            </a:r>
            <a:endParaRPr lang="ko-KR" altLang="en-US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6386870" y="4360648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push</a:t>
            </a:r>
            <a:endParaRPr lang="ko-KR" alt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7264070" y="182374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write to </a:t>
            </a:r>
            <a:r>
              <a:rPr lang="en-US" altLang="ko-KR" sz="1400" dirty="0" err="1" smtClean="0"/>
              <a:t>uds</a:t>
            </a:r>
            <a:r>
              <a:rPr lang="en-US" altLang="ko-KR" sz="1400" dirty="0" smtClean="0"/>
              <a:t> / send to </a:t>
            </a:r>
            <a:r>
              <a:rPr lang="en-US" altLang="ko-KR" sz="1400" dirty="0" err="1" smtClean="0"/>
              <a:t>kafka</a:t>
            </a:r>
            <a:endParaRPr lang="ko-KR" altLang="en-US" sz="1400" dirty="0"/>
          </a:p>
        </p:txBody>
      </p:sp>
      <p:cxnSp>
        <p:nvCxnSpPr>
          <p:cNvPr id="31" name="직선 화살표 연결선 30"/>
          <p:cNvCxnSpPr>
            <a:stCxn id="16" idx="7"/>
          </p:cNvCxnSpPr>
          <p:nvPr/>
        </p:nvCxnSpPr>
        <p:spPr>
          <a:xfrm flipV="1">
            <a:off x="6102146" y="2346968"/>
            <a:ext cx="1161924" cy="7214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7" idx="0"/>
          </p:cNvCxnSpPr>
          <p:nvPr/>
        </p:nvCxnSpPr>
        <p:spPr>
          <a:xfrm flipV="1">
            <a:off x="6882595" y="2309483"/>
            <a:ext cx="648072" cy="9298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8" idx="0"/>
          </p:cNvCxnSpPr>
          <p:nvPr/>
        </p:nvCxnSpPr>
        <p:spPr>
          <a:xfrm flipV="1">
            <a:off x="7444090" y="2403566"/>
            <a:ext cx="504056" cy="15450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75226" y="5591083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Number of consumer</a:t>
            </a:r>
          </a:p>
          <a:p>
            <a:r>
              <a:rPr lang="en-US" altLang="ko-KR" sz="1400" dirty="0" smtClean="0">
                <a:sym typeface="Wingdings" panose="05000000000000000000" pitchFamily="2" charset="2"/>
              </a:rPr>
              <a:t> Defined by latency &amp; Queue level</a:t>
            </a:r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3411642" y="4483832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async</a:t>
            </a:r>
            <a:r>
              <a:rPr lang="en-US" altLang="ko-KR" sz="1400" dirty="0" smtClean="0"/>
              <a:t> return</a:t>
            </a:r>
            <a:endParaRPr lang="ko-KR" altLang="en-US" sz="1400" dirty="0"/>
          </a:p>
        </p:txBody>
      </p:sp>
      <p:sp>
        <p:nvSpPr>
          <p:cNvPr id="42" name="자유형 41"/>
          <p:cNvSpPr/>
          <p:nvPr/>
        </p:nvSpPr>
        <p:spPr>
          <a:xfrm>
            <a:off x="3290463" y="4543583"/>
            <a:ext cx="94846" cy="419157"/>
          </a:xfrm>
          <a:custGeom>
            <a:avLst/>
            <a:gdLst>
              <a:gd name="connsiteX0" fmla="*/ 4928 w 189691"/>
              <a:gd name="connsiteY0" fmla="*/ 0 h 508131"/>
              <a:gd name="connsiteX1" fmla="*/ 23035 w 189691"/>
              <a:gd name="connsiteY1" fmla="*/ 452673 h 508131"/>
              <a:gd name="connsiteX2" fmla="*/ 185997 w 189691"/>
              <a:gd name="connsiteY2" fmla="*/ 452673 h 508131"/>
              <a:gd name="connsiteX3" fmla="*/ 140730 w 189691"/>
              <a:gd name="connsiteY3" fmla="*/ 18107 h 508131"/>
              <a:gd name="connsiteX4" fmla="*/ 140730 w 189691"/>
              <a:gd name="connsiteY4" fmla="*/ 18107 h 50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691" h="508131">
                <a:moveTo>
                  <a:pt x="4928" y="0"/>
                </a:moveTo>
                <a:cubicBezTo>
                  <a:pt x="-1108" y="188614"/>
                  <a:pt x="-7143" y="377228"/>
                  <a:pt x="23035" y="452673"/>
                </a:cubicBezTo>
                <a:cubicBezTo>
                  <a:pt x="53213" y="528119"/>
                  <a:pt x="166381" y="525101"/>
                  <a:pt x="185997" y="452673"/>
                </a:cubicBezTo>
                <a:cubicBezTo>
                  <a:pt x="205613" y="380245"/>
                  <a:pt x="140730" y="18107"/>
                  <a:pt x="140730" y="18107"/>
                </a:cubicBezTo>
                <a:lnTo>
                  <a:pt x="140730" y="18107"/>
                </a:ln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24334" y="4067854"/>
            <a:ext cx="2520280" cy="4522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Custom </a:t>
            </a:r>
            <a:r>
              <a:rPr lang="en-US" altLang="ko-KR" sz="1600" dirty="0" err="1" smtClean="0"/>
              <a:t>Appender</a:t>
            </a:r>
            <a:endParaRPr lang="ko-KR" altLang="en-US" sz="1600" dirty="0"/>
          </a:p>
        </p:txBody>
      </p:sp>
      <p:cxnSp>
        <p:nvCxnSpPr>
          <p:cNvPr id="20" name="직선 화살표 연결선 19"/>
          <p:cNvCxnSpPr>
            <a:stCxn id="11" idx="2"/>
            <a:endCxn id="9" idx="0"/>
          </p:cNvCxnSpPr>
          <p:nvPr/>
        </p:nvCxnSpPr>
        <p:spPr>
          <a:xfrm>
            <a:off x="3084474" y="4520125"/>
            <a:ext cx="0" cy="4426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3300" y="3579171"/>
            <a:ext cx="15121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log4j 2 configuration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sz="1400" dirty="0" err="1" smtClean="0">
                <a:sym typeface="Wingdings" panose="05000000000000000000" pitchFamily="2" charset="2"/>
              </a:rPr>
              <a:t>Async</a:t>
            </a:r>
            <a:r>
              <a:rPr lang="en-US" altLang="ko-KR" sz="1400" dirty="0" smtClean="0">
                <a:sym typeface="Wingdings" panose="05000000000000000000" pitchFamily="2" charset="2"/>
              </a:rPr>
              <a:t> mode setting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sz="1400" dirty="0" smtClean="0">
                <a:sym typeface="Wingdings" panose="05000000000000000000" pitchFamily="2" charset="2"/>
              </a:rPr>
              <a:t>Double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Buffring</a:t>
            </a:r>
            <a:endParaRPr lang="ko-KR" altLang="en-US" sz="1400" dirty="0"/>
          </a:p>
        </p:txBody>
      </p:sp>
      <p:sp>
        <p:nvSpPr>
          <p:cNvPr id="49" name="자유형 48"/>
          <p:cNvSpPr/>
          <p:nvPr/>
        </p:nvSpPr>
        <p:spPr>
          <a:xfrm>
            <a:off x="3195618" y="3716842"/>
            <a:ext cx="94845" cy="329417"/>
          </a:xfrm>
          <a:custGeom>
            <a:avLst/>
            <a:gdLst>
              <a:gd name="connsiteX0" fmla="*/ 4928 w 189691"/>
              <a:gd name="connsiteY0" fmla="*/ 0 h 508131"/>
              <a:gd name="connsiteX1" fmla="*/ 23035 w 189691"/>
              <a:gd name="connsiteY1" fmla="*/ 452673 h 508131"/>
              <a:gd name="connsiteX2" fmla="*/ 185997 w 189691"/>
              <a:gd name="connsiteY2" fmla="*/ 452673 h 508131"/>
              <a:gd name="connsiteX3" fmla="*/ 140730 w 189691"/>
              <a:gd name="connsiteY3" fmla="*/ 18107 h 508131"/>
              <a:gd name="connsiteX4" fmla="*/ 140730 w 189691"/>
              <a:gd name="connsiteY4" fmla="*/ 18107 h 50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691" h="508131">
                <a:moveTo>
                  <a:pt x="4928" y="0"/>
                </a:moveTo>
                <a:cubicBezTo>
                  <a:pt x="-1108" y="188614"/>
                  <a:pt x="-7143" y="377228"/>
                  <a:pt x="23035" y="452673"/>
                </a:cubicBezTo>
                <a:cubicBezTo>
                  <a:pt x="53213" y="528119"/>
                  <a:pt x="166381" y="525101"/>
                  <a:pt x="185997" y="452673"/>
                </a:cubicBezTo>
                <a:cubicBezTo>
                  <a:pt x="205613" y="380245"/>
                  <a:pt x="140730" y="18107"/>
                  <a:pt x="140730" y="18107"/>
                </a:cubicBezTo>
                <a:lnTo>
                  <a:pt x="140730" y="18107"/>
                </a:ln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Distributed Coordinator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Google Chubby</a:t>
            </a:r>
          </a:p>
          <a:p>
            <a:pPr lvl="1"/>
            <a:r>
              <a:rPr lang="en-US" altLang="ko-KR" dirty="0" smtClean="0"/>
              <a:t>Distributed Lock Mechanism</a:t>
            </a:r>
          </a:p>
          <a:p>
            <a:pPr lvl="1"/>
            <a:r>
              <a:rPr lang="en-US" altLang="ko-KR" dirty="0" smtClean="0"/>
              <a:t>Google Paper 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Apache Zookeeper</a:t>
            </a:r>
          </a:p>
          <a:p>
            <a:pPr lvl="1"/>
            <a:r>
              <a:rPr lang="en-US" altLang="ko-KR" dirty="0" smtClean="0"/>
              <a:t>Implementation of Chubby</a:t>
            </a:r>
          </a:p>
          <a:p>
            <a:pPr lvl="1"/>
            <a:r>
              <a:rPr lang="en-US" altLang="ko-KR" dirty="0" smtClean="0"/>
              <a:t>Service Synchronization</a:t>
            </a:r>
          </a:p>
          <a:p>
            <a:pPr lvl="1"/>
            <a:r>
              <a:rPr lang="en-US" altLang="ko-KR" dirty="0" smtClean="0"/>
              <a:t>Change Notification</a:t>
            </a:r>
          </a:p>
          <a:p>
            <a:pPr lvl="1"/>
            <a:r>
              <a:rPr lang="en-US" altLang="ko-KR" dirty="0" smtClean="0"/>
              <a:t>Common Tool </a:t>
            </a:r>
          </a:p>
          <a:p>
            <a:pPr lvl="1"/>
            <a:r>
              <a:rPr lang="en-US" altLang="ko-KR" i="1" dirty="0" smtClean="0">
                <a:solidFill>
                  <a:schemeClr val="accent4"/>
                </a:solidFill>
              </a:rPr>
              <a:t>Must be familiar..</a:t>
            </a:r>
            <a:endParaRPr lang="ko-KR" altLang="en-US" i="1" dirty="0">
              <a:solidFill>
                <a:schemeClr val="accent4"/>
              </a:solidFill>
            </a:endParaRP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618080"/>
              </p:ext>
            </p:extLst>
          </p:nvPr>
        </p:nvGraphicFramePr>
        <p:xfrm>
          <a:off x="5724128" y="1916832"/>
          <a:ext cx="2948786" cy="3816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2" name="Acrobat Document" r:id="rId3" imgW="5829199" imgH="7543800" progId="AcroExch.Document.11">
                  <p:embed/>
                </p:oleObj>
              </mc:Choice>
              <mc:Fallback>
                <p:oleObj name="Acrobat Document" r:id="rId3" imgW="5829199" imgH="75438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24128" y="1916832"/>
                        <a:ext cx="2948786" cy="3816424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5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Distributed Queue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Independent</a:t>
            </a:r>
          </a:p>
          <a:p>
            <a:pPr lvl="1"/>
            <a:r>
              <a:rPr lang="en-US" altLang="ko-KR" dirty="0" smtClean="0"/>
              <a:t>Do not affect to producer / consumer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Scalability</a:t>
            </a:r>
          </a:p>
          <a:p>
            <a:pPr lvl="1"/>
            <a:r>
              <a:rPr lang="en-US" altLang="ko-KR" dirty="0" smtClean="0"/>
              <a:t>Clustering</a:t>
            </a:r>
          </a:p>
          <a:p>
            <a:pPr lvl="1"/>
            <a:r>
              <a:rPr lang="en-US" altLang="ko-KR" dirty="0" smtClean="0"/>
              <a:t>Replica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Durability</a:t>
            </a:r>
          </a:p>
          <a:p>
            <a:pPr lvl="1"/>
            <a:r>
              <a:rPr lang="en-US" altLang="ko-KR" dirty="0" smtClean="0"/>
              <a:t>Consumer failure &amp; No data loss</a:t>
            </a:r>
          </a:p>
          <a:p>
            <a:pPr lvl="1"/>
            <a:r>
              <a:rPr lang="en-US" altLang="ko-KR" dirty="0" smtClean="0"/>
              <a:t>Reprocessing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Batch / Real time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535595" y="4053982"/>
            <a:ext cx="2448273" cy="13396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548219" y="913607"/>
            <a:ext cx="1008112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service1</a:t>
            </a:r>
            <a:endParaRPr lang="ko-KR" altLang="en-US" sz="1100" dirty="0"/>
          </a:p>
        </p:txBody>
      </p:sp>
      <p:sp>
        <p:nvSpPr>
          <p:cNvPr id="8" name="타원 7"/>
          <p:cNvSpPr/>
          <p:nvPr/>
        </p:nvSpPr>
        <p:spPr>
          <a:xfrm>
            <a:off x="4428539" y="915295"/>
            <a:ext cx="1008112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service2</a:t>
            </a:r>
            <a:endParaRPr lang="ko-KR" altLang="en-US" sz="1100" dirty="0"/>
          </a:p>
        </p:txBody>
      </p:sp>
      <p:sp>
        <p:nvSpPr>
          <p:cNvPr id="9" name="타원 8"/>
          <p:cNvSpPr/>
          <p:nvPr/>
        </p:nvSpPr>
        <p:spPr>
          <a:xfrm>
            <a:off x="7164843" y="913607"/>
            <a:ext cx="1008112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service3</a:t>
            </a:r>
            <a:endParaRPr lang="ko-KR" altLang="en-US" sz="1100" dirty="0"/>
          </a:p>
        </p:txBody>
      </p:sp>
      <p:sp>
        <p:nvSpPr>
          <p:cNvPr id="10" name="직사각형 9"/>
          <p:cNvSpPr/>
          <p:nvPr/>
        </p:nvSpPr>
        <p:spPr>
          <a:xfrm>
            <a:off x="1548219" y="1450111"/>
            <a:ext cx="1080120" cy="2863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Log Agent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4428539" y="1436047"/>
            <a:ext cx="1080120" cy="2863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Log Agent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7164843" y="1450111"/>
            <a:ext cx="1080120" cy="2863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Log Agent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1116171" y="1284610"/>
            <a:ext cx="504056" cy="30040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flume</a:t>
            </a:r>
            <a:endParaRPr lang="ko-KR" altLang="en-US" sz="900" dirty="0"/>
          </a:p>
        </p:txBody>
      </p:sp>
      <p:sp>
        <p:nvSpPr>
          <p:cNvPr id="14" name="직사각형 13"/>
          <p:cNvSpPr/>
          <p:nvPr/>
        </p:nvSpPr>
        <p:spPr>
          <a:xfrm>
            <a:off x="3981247" y="1275375"/>
            <a:ext cx="504056" cy="30040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flume</a:t>
            </a:r>
            <a:endParaRPr lang="ko-KR" altLang="en-US" sz="900" dirty="0"/>
          </a:p>
        </p:txBody>
      </p:sp>
      <p:sp>
        <p:nvSpPr>
          <p:cNvPr id="15" name="직사각형 14"/>
          <p:cNvSpPr/>
          <p:nvPr/>
        </p:nvSpPr>
        <p:spPr>
          <a:xfrm>
            <a:off x="6732795" y="1267459"/>
            <a:ext cx="504056" cy="30040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flume</a:t>
            </a:r>
            <a:endParaRPr lang="ko-KR" altLang="en-US" sz="9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548219" y="1849711"/>
            <a:ext cx="1080120" cy="2880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kafka</a:t>
            </a:r>
            <a:r>
              <a:rPr lang="en-US" altLang="ko-KR" sz="900" dirty="0" smtClean="0"/>
              <a:t> producer API</a:t>
            </a:r>
            <a:endParaRPr lang="ko-KR" altLang="en-US" sz="9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428539" y="1819460"/>
            <a:ext cx="1080120" cy="2880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kafka</a:t>
            </a:r>
            <a:r>
              <a:rPr lang="en-US" altLang="ko-KR" sz="900" dirty="0"/>
              <a:t> producer API</a:t>
            </a:r>
            <a:endParaRPr lang="ko-KR" altLang="en-US" sz="9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164843" y="1849711"/>
            <a:ext cx="1080120" cy="2880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kafka</a:t>
            </a:r>
            <a:r>
              <a:rPr lang="en-US" altLang="ko-KR" sz="900" dirty="0"/>
              <a:t> producer API</a:t>
            </a:r>
            <a:endParaRPr lang="ko-KR" altLang="en-US" sz="900" dirty="0"/>
          </a:p>
        </p:txBody>
      </p:sp>
      <p:cxnSp>
        <p:nvCxnSpPr>
          <p:cNvPr id="19" name="꺾인 연결선 18"/>
          <p:cNvCxnSpPr>
            <a:stCxn id="16" idx="2"/>
            <a:endCxn id="33" idx="0"/>
          </p:cNvCxnSpPr>
          <p:nvPr/>
        </p:nvCxnSpPr>
        <p:spPr>
          <a:xfrm rot="16200000" flipH="1">
            <a:off x="1863349" y="2362672"/>
            <a:ext cx="1659885" cy="121002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7" idx="2"/>
            <a:endCxn id="34" idx="0"/>
          </p:cNvCxnSpPr>
          <p:nvPr/>
        </p:nvCxnSpPr>
        <p:spPr>
          <a:xfrm rot="5400000">
            <a:off x="3568830" y="2373009"/>
            <a:ext cx="1665287" cy="113425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8" idx="2"/>
            <a:endCxn id="35" idx="0"/>
          </p:cNvCxnSpPr>
          <p:nvPr/>
        </p:nvCxnSpPr>
        <p:spPr>
          <a:xfrm rot="5400000">
            <a:off x="5198992" y="1256396"/>
            <a:ext cx="1624565" cy="3387259"/>
          </a:xfrm>
          <a:prstGeom prst="bentConnector3">
            <a:avLst>
              <a:gd name="adj1" fmla="val 6226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75715" y="1362450"/>
            <a:ext cx="909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custom library</a:t>
            </a:r>
            <a:endParaRPr lang="ko-KR" altLang="en-US" sz="12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924006" y="836120"/>
            <a:ext cx="7587135" cy="1479624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580112" y="2836879"/>
            <a:ext cx="972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service log</a:t>
            </a:r>
            <a:endParaRPr lang="ko-KR" altLang="en-US" sz="1100" dirty="0"/>
          </a:p>
        </p:txBody>
      </p:sp>
      <p:sp>
        <p:nvSpPr>
          <p:cNvPr id="33" name="직사각형 32"/>
          <p:cNvSpPr/>
          <p:nvPr/>
        </p:nvSpPr>
        <p:spPr>
          <a:xfrm>
            <a:off x="3100130" y="3797628"/>
            <a:ext cx="396347" cy="14632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ko-KR" sz="1100" dirty="0" err="1" smtClean="0"/>
              <a:t>kafka</a:t>
            </a:r>
            <a:r>
              <a:rPr lang="en-US" altLang="ko-KR" sz="1100" dirty="0" smtClean="0"/>
              <a:t> topic</a:t>
            </a:r>
            <a:endParaRPr lang="ko-KR" altLang="en-US" sz="1100" dirty="0"/>
          </a:p>
        </p:txBody>
      </p:sp>
      <p:sp>
        <p:nvSpPr>
          <p:cNvPr id="34" name="직사각형 33"/>
          <p:cNvSpPr/>
          <p:nvPr/>
        </p:nvSpPr>
        <p:spPr>
          <a:xfrm>
            <a:off x="3636173" y="3772779"/>
            <a:ext cx="396347" cy="14632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ko-KR" sz="1100" dirty="0" err="1" smtClean="0"/>
              <a:t>kafka</a:t>
            </a:r>
            <a:r>
              <a:rPr lang="en-US" altLang="ko-KR" sz="1100" dirty="0" smtClean="0"/>
              <a:t> topic</a:t>
            </a:r>
            <a:endParaRPr lang="ko-KR" altLang="en-US" sz="1100" dirty="0"/>
          </a:p>
        </p:txBody>
      </p:sp>
      <p:sp>
        <p:nvSpPr>
          <p:cNvPr id="35" name="직사각형 34"/>
          <p:cNvSpPr/>
          <p:nvPr/>
        </p:nvSpPr>
        <p:spPr>
          <a:xfrm>
            <a:off x="4119470" y="3762308"/>
            <a:ext cx="396347" cy="14632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ko-KR" sz="1100" dirty="0" err="1" smtClean="0"/>
              <a:t>kafka</a:t>
            </a:r>
            <a:r>
              <a:rPr lang="en-US" altLang="ko-KR" sz="1100" dirty="0" smtClean="0"/>
              <a:t> topic</a:t>
            </a:r>
            <a:endParaRPr lang="ko-KR" alt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1488254" y="4642076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single node</a:t>
            </a:r>
          </a:p>
          <a:p>
            <a:r>
              <a:rPr lang="en-US" altLang="ko-KR" sz="1200" dirty="0" smtClean="0"/>
              <a:t>multi broker</a:t>
            </a:r>
            <a:endParaRPr lang="ko-KR" altLang="en-US" sz="1200" dirty="0"/>
          </a:p>
        </p:txBody>
      </p:sp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414" y="4975985"/>
            <a:ext cx="1859160" cy="40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62" y="3860717"/>
            <a:ext cx="1440160" cy="66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타원 72"/>
          <p:cNvSpPr/>
          <p:nvPr/>
        </p:nvSpPr>
        <p:spPr>
          <a:xfrm>
            <a:off x="7278768" y="4565302"/>
            <a:ext cx="813392" cy="53380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server</a:t>
            </a:r>
            <a:endParaRPr lang="ko-KR" altLang="en-US" sz="1100" dirty="0"/>
          </a:p>
        </p:txBody>
      </p:sp>
      <p:sp>
        <p:nvSpPr>
          <p:cNvPr id="74" name="TextBox 73"/>
          <p:cNvSpPr txBox="1"/>
          <p:nvPr/>
        </p:nvSpPr>
        <p:spPr>
          <a:xfrm>
            <a:off x="6807490" y="4512027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cluster</a:t>
            </a:r>
            <a:endParaRPr lang="ko-KR" altLang="en-US" sz="1100" dirty="0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6807490" y="3863955"/>
            <a:ext cx="1629980" cy="1719668"/>
          </a:xfrm>
          <a:prstGeom prst="round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6901039" y="4832204"/>
            <a:ext cx="813392" cy="53380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server</a:t>
            </a:r>
            <a:endParaRPr lang="ko-KR" altLang="en-US" sz="1100" dirty="0"/>
          </a:p>
        </p:txBody>
      </p:sp>
      <p:sp>
        <p:nvSpPr>
          <p:cNvPr id="77" name="타원 76"/>
          <p:cNvSpPr/>
          <p:nvPr/>
        </p:nvSpPr>
        <p:spPr>
          <a:xfrm>
            <a:off x="7291855" y="4993292"/>
            <a:ext cx="813392" cy="53380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server</a:t>
            </a:r>
            <a:endParaRPr lang="ko-KR" altLang="en-US" sz="1100" dirty="0"/>
          </a:p>
        </p:txBody>
      </p:sp>
      <p:sp>
        <p:nvSpPr>
          <p:cNvPr id="78" name="타원 77"/>
          <p:cNvSpPr/>
          <p:nvPr/>
        </p:nvSpPr>
        <p:spPr>
          <a:xfrm>
            <a:off x="7570337" y="4813977"/>
            <a:ext cx="813392" cy="53380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server</a:t>
            </a:r>
            <a:endParaRPr lang="ko-KR" altLang="en-US" sz="1100" dirty="0"/>
          </a:p>
        </p:txBody>
      </p:sp>
      <p:cxnSp>
        <p:nvCxnSpPr>
          <p:cNvPr id="89" name="직선 화살표 연결선 88"/>
          <p:cNvCxnSpPr>
            <a:stCxn id="5" idx="3"/>
          </p:cNvCxnSpPr>
          <p:nvPr/>
        </p:nvCxnSpPr>
        <p:spPr>
          <a:xfrm flipV="1">
            <a:off x="4983868" y="4723789"/>
            <a:ext cx="174892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95536" y="309848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Apache</a:t>
            </a:r>
          </a:p>
          <a:p>
            <a:r>
              <a:rPr lang="en-US" altLang="ko-KR" dirty="0" smtClean="0"/>
              <a:t>Kafka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92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1487166" y="810248"/>
            <a:ext cx="1008112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service1</a:t>
            </a:r>
            <a:endParaRPr lang="ko-KR" altLang="en-US" sz="1100" dirty="0"/>
          </a:p>
        </p:txBody>
      </p:sp>
      <p:sp>
        <p:nvSpPr>
          <p:cNvPr id="9" name="타원 8"/>
          <p:cNvSpPr/>
          <p:nvPr/>
        </p:nvSpPr>
        <p:spPr>
          <a:xfrm>
            <a:off x="4367486" y="811936"/>
            <a:ext cx="1008112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service2</a:t>
            </a:r>
            <a:endParaRPr lang="ko-KR" altLang="en-US" sz="1100" dirty="0"/>
          </a:p>
        </p:txBody>
      </p:sp>
      <p:sp>
        <p:nvSpPr>
          <p:cNvPr id="10" name="타원 9"/>
          <p:cNvSpPr/>
          <p:nvPr/>
        </p:nvSpPr>
        <p:spPr>
          <a:xfrm>
            <a:off x="7103790" y="810248"/>
            <a:ext cx="1008112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service3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87166" y="1346752"/>
            <a:ext cx="1080120" cy="2863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Log Agent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4367486" y="1332688"/>
            <a:ext cx="1080120" cy="2863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Log Agent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7103790" y="1346752"/>
            <a:ext cx="1080120" cy="2863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Log Agent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1055118" y="1181251"/>
            <a:ext cx="504056" cy="30040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flume</a:t>
            </a:r>
            <a:endParaRPr lang="ko-KR" altLang="en-US" sz="900" dirty="0"/>
          </a:p>
        </p:txBody>
      </p:sp>
      <p:sp>
        <p:nvSpPr>
          <p:cNvPr id="15" name="직사각형 14"/>
          <p:cNvSpPr/>
          <p:nvPr/>
        </p:nvSpPr>
        <p:spPr>
          <a:xfrm>
            <a:off x="3920194" y="1172016"/>
            <a:ext cx="504056" cy="30040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flume</a:t>
            </a:r>
            <a:endParaRPr lang="ko-KR" altLang="en-US" sz="900" dirty="0"/>
          </a:p>
        </p:txBody>
      </p:sp>
      <p:sp>
        <p:nvSpPr>
          <p:cNvPr id="16" name="직사각형 15"/>
          <p:cNvSpPr/>
          <p:nvPr/>
        </p:nvSpPr>
        <p:spPr>
          <a:xfrm>
            <a:off x="6671742" y="1164100"/>
            <a:ext cx="504056" cy="30040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flume</a:t>
            </a:r>
            <a:endParaRPr lang="ko-KR" altLang="en-US" sz="9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487166" y="1746352"/>
            <a:ext cx="1080120" cy="2880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kinesis service API</a:t>
            </a:r>
            <a:endParaRPr lang="ko-KR" altLang="en-US" sz="9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367486" y="1716101"/>
            <a:ext cx="1080120" cy="2880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kinesis service API</a:t>
            </a:r>
            <a:endParaRPr lang="ko-KR" altLang="en-US" sz="9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103790" y="1746352"/>
            <a:ext cx="1080120" cy="2880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kinesis service API</a:t>
            </a:r>
            <a:endParaRPr lang="ko-KR" altLang="en-US" sz="900" dirty="0"/>
          </a:p>
        </p:txBody>
      </p:sp>
      <p:cxnSp>
        <p:nvCxnSpPr>
          <p:cNvPr id="20" name="꺾인 연결선 19"/>
          <p:cNvCxnSpPr>
            <a:stCxn id="17" idx="2"/>
            <a:endCxn id="23" idx="1"/>
          </p:cNvCxnSpPr>
          <p:nvPr/>
        </p:nvCxnSpPr>
        <p:spPr>
          <a:xfrm rot="16200000" flipH="1">
            <a:off x="2595102" y="1466508"/>
            <a:ext cx="1629343" cy="27650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8" idx="2"/>
            <a:endCxn id="24" idx="1"/>
          </p:cNvCxnSpPr>
          <p:nvPr/>
        </p:nvCxnSpPr>
        <p:spPr>
          <a:xfrm rot="16200000" flipH="1">
            <a:off x="4173231" y="2738447"/>
            <a:ext cx="1751600" cy="28297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9" idx="2"/>
            <a:endCxn id="27" idx="1"/>
          </p:cNvCxnSpPr>
          <p:nvPr/>
        </p:nvCxnSpPr>
        <p:spPr>
          <a:xfrm rot="5400000">
            <a:off x="5743164" y="1923912"/>
            <a:ext cx="1790215" cy="201115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통 22"/>
          <p:cNvSpPr/>
          <p:nvPr/>
        </p:nvSpPr>
        <p:spPr>
          <a:xfrm>
            <a:off x="4648304" y="3663727"/>
            <a:ext cx="288032" cy="504056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원통 23"/>
          <p:cNvSpPr/>
          <p:nvPr/>
        </p:nvSpPr>
        <p:spPr>
          <a:xfrm>
            <a:off x="5046501" y="3755733"/>
            <a:ext cx="288032" cy="504056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원통 24"/>
          <p:cNvSpPr/>
          <p:nvPr/>
        </p:nvSpPr>
        <p:spPr>
          <a:xfrm>
            <a:off x="4611811" y="3884920"/>
            <a:ext cx="288032" cy="504056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통 25"/>
          <p:cNvSpPr/>
          <p:nvPr/>
        </p:nvSpPr>
        <p:spPr>
          <a:xfrm>
            <a:off x="5010497" y="3915755"/>
            <a:ext cx="288032" cy="504056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원통 26"/>
          <p:cNvSpPr/>
          <p:nvPr/>
        </p:nvSpPr>
        <p:spPr>
          <a:xfrm>
            <a:off x="5488675" y="3824599"/>
            <a:ext cx="288032" cy="504056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통 27"/>
          <p:cNvSpPr/>
          <p:nvPr/>
        </p:nvSpPr>
        <p:spPr>
          <a:xfrm>
            <a:off x="5420737" y="4007761"/>
            <a:ext cx="288032" cy="504056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864435" y="5110169"/>
            <a:ext cx="5239355" cy="7200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 dirty="0" smtClean="0"/>
              <a:t>EC2</a:t>
            </a:r>
          </a:p>
          <a:p>
            <a:r>
              <a:rPr lang="en-US" altLang="ko-KR" sz="1050" dirty="0" smtClean="0"/>
              <a:t>auto scaling group</a:t>
            </a:r>
            <a:endParaRPr lang="ko-KR" altLang="en-US" sz="1050" dirty="0"/>
          </a:p>
        </p:txBody>
      </p:sp>
      <p:sp>
        <p:nvSpPr>
          <p:cNvPr id="31" name="타원 30"/>
          <p:cNvSpPr/>
          <p:nvPr/>
        </p:nvSpPr>
        <p:spPr>
          <a:xfrm>
            <a:off x="3372767" y="5173666"/>
            <a:ext cx="1116560" cy="57606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kiness</a:t>
            </a:r>
            <a:r>
              <a:rPr lang="en-US" altLang="ko-KR" sz="900" dirty="0" smtClean="0"/>
              <a:t> application</a:t>
            </a:r>
            <a:endParaRPr lang="ko-KR" altLang="en-US" sz="900" dirty="0"/>
          </a:p>
        </p:txBody>
      </p:sp>
      <p:cxnSp>
        <p:nvCxnSpPr>
          <p:cNvPr id="32" name="꺾인 연결선 31"/>
          <p:cNvCxnSpPr>
            <a:stCxn id="25" idx="3"/>
            <a:endCxn id="31" idx="0"/>
          </p:cNvCxnSpPr>
          <p:nvPr/>
        </p:nvCxnSpPr>
        <p:spPr>
          <a:xfrm rot="5400000">
            <a:off x="3951092" y="4368931"/>
            <a:ext cx="784690" cy="82478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4632236" y="5182177"/>
            <a:ext cx="1116560" cy="57606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kiness</a:t>
            </a:r>
            <a:r>
              <a:rPr lang="en-US" altLang="ko-KR" sz="900" dirty="0" smtClean="0"/>
              <a:t> application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5851955" y="5182177"/>
            <a:ext cx="1116560" cy="57606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kiness</a:t>
            </a:r>
            <a:r>
              <a:rPr lang="en-US" altLang="ko-KR" sz="900" dirty="0" smtClean="0"/>
              <a:t> application</a:t>
            </a:r>
            <a:endParaRPr lang="ko-KR" altLang="en-US" sz="900" dirty="0"/>
          </a:p>
        </p:txBody>
      </p:sp>
      <p:cxnSp>
        <p:nvCxnSpPr>
          <p:cNvPr id="35" name="꺾인 연결선 34"/>
          <p:cNvCxnSpPr>
            <a:stCxn id="26" idx="3"/>
            <a:endCxn id="33" idx="0"/>
          </p:cNvCxnSpPr>
          <p:nvPr/>
        </p:nvCxnSpPr>
        <p:spPr>
          <a:xfrm rot="16200000" flipH="1">
            <a:off x="4791331" y="4782992"/>
            <a:ext cx="762366" cy="3600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28" idx="3"/>
            <a:endCxn id="34" idx="0"/>
          </p:cNvCxnSpPr>
          <p:nvPr/>
        </p:nvCxnSpPr>
        <p:spPr>
          <a:xfrm rot="16200000" flipH="1">
            <a:off x="5652314" y="4424256"/>
            <a:ext cx="670360" cy="84548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816725" y="3884920"/>
            <a:ext cx="66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kinesis shards</a:t>
            </a:r>
            <a:endParaRPr lang="ko-KR" alt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2614662" y="1259091"/>
            <a:ext cx="909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custom library</a:t>
            </a:r>
            <a:endParaRPr lang="ko-KR" altLang="en-US" sz="1200" dirty="0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3625658" y="3482492"/>
            <a:ext cx="2536967" cy="1136977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862953" y="732761"/>
            <a:ext cx="7587135" cy="1479624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6333218" y="2625590"/>
            <a:ext cx="972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service log</a:t>
            </a:r>
            <a:endParaRPr lang="ko-KR" altLang="en-US" sz="1100" dirty="0"/>
          </a:p>
        </p:txBody>
      </p:sp>
      <p:sp>
        <p:nvSpPr>
          <p:cNvPr id="70" name="TextBox 69"/>
          <p:cNvSpPr txBox="1"/>
          <p:nvPr/>
        </p:nvSpPr>
        <p:spPr>
          <a:xfrm>
            <a:off x="1902362" y="4388976"/>
            <a:ext cx="170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</a:t>
            </a:r>
            <a:r>
              <a:rPr lang="en-US" altLang="ko-KR" sz="1100" baseline="30000" dirty="0" smtClean="0"/>
              <a:t>st</a:t>
            </a:r>
            <a:r>
              <a:rPr lang="en-US" altLang="ko-KR" sz="1100" dirty="0" smtClean="0"/>
              <a:t> Filter</a:t>
            </a:r>
          </a:p>
          <a:p>
            <a:r>
              <a:rPr lang="en-US" altLang="ko-KR" sz="1100" dirty="0" smtClean="0"/>
              <a:t>Critical Error Alarm</a:t>
            </a:r>
          </a:p>
          <a:p>
            <a:r>
              <a:rPr lang="en-US" altLang="ko-KR" sz="1100" dirty="0" smtClean="0"/>
              <a:t>S3/ES export</a:t>
            </a:r>
          </a:p>
          <a:p>
            <a:r>
              <a:rPr lang="en-US" altLang="ko-KR" sz="1100" dirty="0" smtClean="0"/>
              <a:t>Storm spout</a:t>
            </a:r>
            <a:endParaRPr lang="ko-KR" altLang="en-US" sz="1100" dirty="0"/>
          </a:p>
        </p:txBody>
      </p:sp>
      <p:sp>
        <p:nvSpPr>
          <p:cNvPr id="81" name="TextBox 80"/>
          <p:cNvSpPr txBox="1"/>
          <p:nvPr/>
        </p:nvSpPr>
        <p:spPr>
          <a:xfrm>
            <a:off x="395536" y="309848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Amazon</a:t>
            </a:r>
          </a:p>
          <a:p>
            <a:r>
              <a:rPr lang="en-US" altLang="ko-KR" dirty="0" smtClean="0"/>
              <a:t>Kinesis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Apache Kafka</a:t>
            </a:r>
            <a:endParaRPr lang="ko-KR" altLang="en-US" dirty="0"/>
          </a:p>
        </p:txBody>
      </p:sp>
      <p:sp>
        <p:nvSpPr>
          <p:cNvPr id="4" name="Rounded Rectangle 20"/>
          <p:cNvSpPr/>
          <p:nvPr/>
        </p:nvSpPr>
        <p:spPr bwMode="auto">
          <a:xfrm>
            <a:off x="1676400" y="1752600"/>
            <a:ext cx="1447800" cy="548640"/>
          </a:xfrm>
          <a:prstGeom prst="round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>
              <a:schemeClr val="accent3"/>
            </a:glow>
          </a:effectLst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</a:bodyPr>
          <a:lstStyle/>
          <a:p>
            <a:pPr algn="ctr" defTabSz="642915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ヒラギノ明朝 ProN W3" pitchFamily="-107" charset="-128"/>
                <a:cs typeface="ヒラギノ明朝 ProN W3" pitchFamily="-107" charset="-128"/>
                <a:sym typeface="Cochin" pitchFamily="-107" charset="0"/>
              </a:rPr>
              <a:t>Producer</a:t>
            </a:r>
          </a:p>
        </p:txBody>
      </p:sp>
      <p:sp>
        <p:nvSpPr>
          <p:cNvPr id="5" name="Rounded Rectangle 21"/>
          <p:cNvSpPr/>
          <p:nvPr/>
        </p:nvSpPr>
        <p:spPr bwMode="auto">
          <a:xfrm>
            <a:off x="1676400" y="5257800"/>
            <a:ext cx="1676400" cy="548640"/>
          </a:xfrm>
          <a:prstGeom prst="roundRect">
            <a:avLst/>
          </a:prstGeom>
          <a:solidFill>
            <a:schemeClr val="accent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>
              <a:schemeClr val="accent3"/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</a:bodyPr>
          <a:lstStyle/>
          <a:p>
            <a:pPr algn="ctr" defTabSz="642915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ヒラギノ明朝 ProN W3" pitchFamily="-107" charset="-128"/>
                <a:cs typeface="ヒラギノ明朝 ProN W3" pitchFamily="-107" charset="-128"/>
                <a:sym typeface="Cochin" pitchFamily="-107" charset="0"/>
              </a:rPr>
              <a:t>Consumer</a:t>
            </a:r>
          </a:p>
        </p:txBody>
      </p:sp>
      <p:sp>
        <p:nvSpPr>
          <p:cNvPr id="6" name="Rounded Rectangle 23"/>
          <p:cNvSpPr/>
          <p:nvPr/>
        </p:nvSpPr>
        <p:spPr bwMode="auto">
          <a:xfrm>
            <a:off x="5791200" y="1737360"/>
            <a:ext cx="1447800" cy="548640"/>
          </a:xfrm>
          <a:prstGeom prst="roundRect">
            <a:avLst/>
          </a:prstGeom>
          <a:solidFill>
            <a:schemeClr val="accent3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>
              <a:schemeClr val="accent3"/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</a:bodyPr>
          <a:lstStyle/>
          <a:p>
            <a:pPr algn="ctr" defTabSz="642915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ヒラギノ明朝 ProN W3" pitchFamily="-107" charset="-128"/>
                <a:cs typeface="ヒラギノ明朝 ProN W3" pitchFamily="-107" charset="-128"/>
                <a:sym typeface="Cochin" pitchFamily="-107" charset="0"/>
              </a:rPr>
              <a:t>Producer</a:t>
            </a:r>
          </a:p>
        </p:txBody>
      </p:sp>
      <p:sp>
        <p:nvSpPr>
          <p:cNvPr id="7" name="Rectangle 25"/>
          <p:cNvSpPr/>
          <p:nvPr/>
        </p:nvSpPr>
        <p:spPr>
          <a:xfrm>
            <a:off x="762000" y="3200400"/>
            <a:ext cx="1295400" cy="762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ea typeface="ヒラギノ明朝 ProN W3" pitchFamily="-107" charset="-128"/>
                <a:cs typeface="ヒラギノ明朝 ProN W3" pitchFamily="-107" charset="-128"/>
                <a:sym typeface="Cochin" pitchFamily="-107" charset="0"/>
              </a:rPr>
              <a:t>Broker</a:t>
            </a:r>
          </a:p>
        </p:txBody>
      </p:sp>
      <p:sp>
        <p:nvSpPr>
          <p:cNvPr id="8" name="Rectangle 27"/>
          <p:cNvSpPr/>
          <p:nvPr/>
        </p:nvSpPr>
        <p:spPr>
          <a:xfrm>
            <a:off x="2590800" y="3200400"/>
            <a:ext cx="1295400" cy="762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ea typeface="ヒラギノ明朝 ProN W3" pitchFamily="-107" charset="-128"/>
                <a:cs typeface="ヒラギノ明朝 ProN W3" pitchFamily="-107" charset="-128"/>
                <a:sym typeface="Cochin" pitchFamily="-107" charset="0"/>
              </a:rPr>
              <a:t>Broker</a:t>
            </a:r>
          </a:p>
        </p:txBody>
      </p:sp>
      <p:sp>
        <p:nvSpPr>
          <p:cNvPr id="9" name="Rectangle 28"/>
          <p:cNvSpPr/>
          <p:nvPr/>
        </p:nvSpPr>
        <p:spPr>
          <a:xfrm>
            <a:off x="5334000" y="3200400"/>
            <a:ext cx="1295400" cy="762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ヒラギノ明朝 ProN W3" pitchFamily="-107" charset="-128"/>
                <a:cs typeface="ヒラギノ明朝 ProN W3" pitchFamily="-107" charset="-128"/>
                <a:sym typeface="Cochin" pitchFamily="-107" charset="0"/>
              </a:rPr>
              <a:t>Broker</a:t>
            </a:r>
          </a:p>
        </p:txBody>
      </p:sp>
      <p:sp>
        <p:nvSpPr>
          <p:cNvPr id="10" name="Rectangle 30"/>
          <p:cNvSpPr/>
          <p:nvPr/>
        </p:nvSpPr>
        <p:spPr>
          <a:xfrm>
            <a:off x="7010400" y="3200400"/>
            <a:ext cx="1295400" cy="762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ヒラギノ明朝 ProN W3" pitchFamily="-107" charset="-128"/>
                <a:cs typeface="ヒラギノ明朝 ProN W3" pitchFamily="-107" charset="-128"/>
                <a:sym typeface="Cochin" pitchFamily="-107" charset="0"/>
              </a:rPr>
              <a:t>Broker</a:t>
            </a:r>
          </a:p>
        </p:txBody>
      </p:sp>
      <p:sp>
        <p:nvSpPr>
          <p:cNvPr id="11" name="Rounded Rectangle 31"/>
          <p:cNvSpPr/>
          <p:nvPr/>
        </p:nvSpPr>
        <p:spPr bwMode="auto">
          <a:xfrm>
            <a:off x="6248400" y="5257800"/>
            <a:ext cx="1676400" cy="548640"/>
          </a:xfrm>
          <a:prstGeom prst="roundRect">
            <a:avLst/>
          </a:prstGeom>
          <a:solidFill>
            <a:schemeClr val="accent4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>
              <a:schemeClr val="accent3"/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</a:bodyPr>
          <a:lstStyle/>
          <a:p>
            <a:pPr algn="ctr" defTabSz="642915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ヒラギノ明朝 ProN W3" pitchFamily="-107" charset="-128"/>
                <a:cs typeface="ヒラギノ明朝 ProN W3" pitchFamily="-107" charset="-128"/>
                <a:sym typeface="Cochin" pitchFamily="-107" charset="0"/>
              </a:rPr>
              <a:t>Consumer</a:t>
            </a:r>
          </a:p>
        </p:txBody>
      </p:sp>
      <p:sp>
        <p:nvSpPr>
          <p:cNvPr id="12" name="Magnetic Disk 32"/>
          <p:cNvSpPr/>
          <p:nvPr/>
        </p:nvSpPr>
        <p:spPr>
          <a:xfrm>
            <a:off x="4114800" y="3200400"/>
            <a:ext cx="1066800" cy="838200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Zookeeper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33"/>
          <p:cNvCxnSpPr>
            <a:stCxn id="4" idx="2"/>
            <a:endCxn id="7" idx="0"/>
          </p:cNvCxnSpPr>
          <p:nvPr/>
        </p:nvCxnSpPr>
        <p:spPr bwMode="auto">
          <a:xfrm rot="5400000">
            <a:off x="1455420" y="2255520"/>
            <a:ext cx="899160" cy="990600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34"/>
          <p:cNvCxnSpPr>
            <a:stCxn id="4" idx="2"/>
            <a:endCxn id="8" idx="0"/>
          </p:cNvCxnSpPr>
          <p:nvPr/>
        </p:nvCxnSpPr>
        <p:spPr bwMode="auto">
          <a:xfrm rot="16200000" flipH="1">
            <a:off x="2369820" y="2331720"/>
            <a:ext cx="899160" cy="838200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35"/>
          <p:cNvCxnSpPr>
            <a:endCxn id="10" idx="0"/>
          </p:cNvCxnSpPr>
          <p:nvPr/>
        </p:nvCxnSpPr>
        <p:spPr bwMode="auto">
          <a:xfrm>
            <a:off x="6629400" y="2286000"/>
            <a:ext cx="1028700" cy="914400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36"/>
          <p:cNvCxnSpPr>
            <a:endCxn id="9" idx="0"/>
          </p:cNvCxnSpPr>
          <p:nvPr/>
        </p:nvCxnSpPr>
        <p:spPr bwMode="auto">
          <a:xfrm rot="5400000">
            <a:off x="5810250" y="2457450"/>
            <a:ext cx="914400" cy="571500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37"/>
          <p:cNvCxnSpPr>
            <a:stCxn id="5" idx="0"/>
            <a:endCxn id="7" idx="2"/>
          </p:cNvCxnSpPr>
          <p:nvPr/>
        </p:nvCxnSpPr>
        <p:spPr bwMode="auto">
          <a:xfrm rot="16200000" flipV="1">
            <a:off x="1314450" y="4057650"/>
            <a:ext cx="1295400" cy="1104900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18" name="Straight Arrow Connector 38"/>
          <p:cNvCxnSpPr/>
          <p:nvPr/>
        </p:nvCxnSpPr>
        <p:spPr bwMode="auto">
          <a:xfrm rot="16200000" flipV="1">
            <a:off x="5848350" y="4057650"/>
            <a:ext cx="1295400" cy="1104900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19" name="Straight Arrow Connector 39"/>
          <p:cNvCxnSpPr>
            <a:stCxn id="5" idx="0"/>
            <a:endCxn id="8" idx="2"/>
          </p:cNvCxnSpPr>
          <p:nvPr/>
        </p:nvCxnSpPr>
        <p:spPr bwMode="auto">
          <a:xfrm rot="5400000" flipH="1" flipV="1">
            <a:off x="2228850" y="4248150"/>
            <a:ext cx="1295400" cy="723900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20" name="Straight Arrow Connector 40"/>
          <p:cNvCxnSpPr/>
          <p:nvPr/>
        </p:nvCxnSpPr>
        <p:spPr bwMode="auto">
          <a:xfrm rot="5400000" flipH="1" flipV="1">
            <a:off x="6800850" y="4248150"/>
            <a:ext cx="1295400" cy="723900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21" name="Straight Arrow Connector 48"/>
          <p:cNvCxnSpPr/>
          <p:nvPr/>
        </p:nvCxnSpPr>
        <p:spPr bwMode="auto">
          <a:xfrm>
            <a:off x="2514600" y="2286000"/>
            <a:ext cx="2895600" cy="914400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51"/>
          <p:cNvCxnSpPr/>
          <p:nvPr/>
        </p:nvCxnSpPr>
        <p:spPr bwMode="auto">
          <a:xfrm rot="10800000" flipV="1">
            <a:off x="3810000" y="2286000"/>
            <a:ext cx="2628900" cy="914400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Connector 55"/>
          <p:cNvCxnSpPr>
            <a:stCxn id="8" idx="3"/>
            <a:endCxn id="12" idx="1"/>
          </p:cNvCxnSpPr>
          <p:nvPr/>
        </p:nvCxnSpPr>
        <p:spPr>
          <a:xfrm flipV="1">
            <a:off x="3886200" y="3200400"/>
            <a:ext cx="762000" cy="381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57"/>
          <p:cNvCxnSpPr>
            <a:stCxn id="9" idx="1"/>
            <a:endCxn id="12" idx="1"/>
          </p:cNvCxnSpPr>
          <p:nvPr/>
        </p:nvCxnSpPr>
        <p:spPr>
          <a:xfrm rot="10800000">
            <a:off x="4648200" y="3200400"/>
            <a:ext cx="685800" cy="381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59"/>
          <p:cNvCxnSpPr>
            <a:stCxn id="5" idx="3"/>
            <a:endCxn id="12" idx="3"/>
          </p:cNvCxnSpPr>
          <p:nvPr/>
        </p:nvCxnSpPr>
        <p:spPr>
          <a:xfrm flipV="1">
            <a:off x="3352800" y="4038600"/>
            <a:ext cx="1295400" cy="14935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61"/>
          <p:cNvCxnSpPr>
            <a:stCxn id="11" idx="1"/>
            <a:endCxn id="12" idx="3"/>
          </p:cNvCxnSpPr>
          <p:nvPr/>
        </p:nvCxnSpPr>
        <p:spPr>
          <a:xfrm rot="10800000">
            <a:off x="4648200" y="4038600"/>
            <a:ext cx="1600200" cy="14935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9"/>
          <p:cNvCxnSpPr/>
          <p:nvPr/>
        </p:nvCxnSpPr>
        <p:spPr bwMode="auto">
          <a:xfrm rot="10800000" flipV="1">
            <a:off x="2057400" y="2286000"/>
            <a:ext cx="4457700" cy="914400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43"/>
          <p:cNvCxnSpPr/>
          <p:nvPr/>
        </p:nvCxnSpPr>
        <p:spPr bwMode="auto">
          <a:xfrm>
            <a:off x="2438400" y="2286000"/>
            <a:ext cx="4572000" cy="914400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47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Kafka Terminology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Topic = message </a:t>
            </a:r>
            <a:r>
              <a:rPr lang="en-US" altLang="ko-KR" dirty="0" smtClean="0"/>
              <a:t>stream</a:t>
            </a:r>
          </a:p>
          <a:p>
            <a:endParaRPr lang="en-US" altLang="ko-KR" dirty="0"/>
          </a:p>
          <a:p>
            <a:r>
              <a:rPr lang="en-US" altLang="ko-KR" dirty="0"/>
              <a:t>Topic </a:t>
            </a:r>
            <a:r>
              <a:rPr lang="en-US" altLang="ko-KR" dirty="0" smtClean="0"/>
              <a:t>have </a:t>
            </a:r>
            <a:r>
              <a:rPr lang="en-US" altLang="ko-KR" dirty="0"/>
              <a:t>partitions</a:t>
            </a:r>
          </a:p>
          <a:p>
            <a:pPr lvl="1"/>
            <a:r>
              <a:rPr lang="en-US" altLang="ko-KR" dirty="0"/>
              <a:t>partitions </a:t>
            </a:r>
            <a:r>
              <a:rPr lang="en-US" altLang="ko-KR" dirty="0" smtClean="0"/>
              <a:t>are distributed </a:t>
            </a:r>
            <a:r>
              <a:rPr lang="en-US" altLang="ko-KR" dirty="0"/>
              <a:t>to 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brokers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Partition </a:t>
            </a:r>
            <a:r>
              <a:rPr lang="en-US" altLang="ko-KR" dirty="0"/>
              <a:t>has a log on disk</a:t>
            </a:r>
          </a:p>
          <a:p>
            <a:pPr lvl="1"/>
            <a:r>
              <a:rPr lang="en-US" altLang="ko-KR" dirty="0" smtClean="0"/>
              <a:t>messages are persisted </a:t>
            </a:r>
            <a:r>
              <a:rPr lang="en-US" altLang="ko-KR" dirty="0"/>
              <a:t>in log</a:t>
            </a:r>
          </a:p>
          <a:p>
            <a:pPr lvl="1"/>
            <a:r>
              <a:rPr lang="en-US" altLang="ko-KR" dirty="0" smtClean="0"/>
              <a:t>messages are addressed </a:t>
            </a:r>
            <a:r>
              <a:rPr lang="en-US" altLang="ko-KR" dirty="0"/>
              <a:t>by offset</a:t>
            </a:r>
          </a:p>
          <a:p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384923"/>
              </p:ext>
            </p:extLst>
          </p:nvPr>
        </p:nvGraphicFramePr>
        <p:xfrm>
          <a:off x="6804248" y="1772816"/>
          <a:ext cx="1859130" cy="2406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2" name="Acrobat Document" r:id="rId3" imgW="5829199" imgH="7543800" progId="AcroExch.Document.11">
                  <p:embed/>
                </p:oleObj>
              </mc:Choice>
              <mc:Fallback>
                <p:oleObj name="Acrobat Document" r:id="rId3" imgW="5829199" imgH="75438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4248" y="1772816"/>
                        <a:ext cx="1859130" cy="2406154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06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esktop\image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641" y="543457"/>
            <a:ext cx="4392488" cy="496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5733256"/>
            <a:ext cx="8676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CJ </a:t>
            </a:r>
            <a:r>
              <a:rPr lang="ko-KR" altLang="en-US" dirty="0" smtClean="0"/>
              <a:t>마케팅 분석</a:t>
            </a:r>
            <a:endParaRPr lang="en-US" altLang="ko-KR" dirty="0" smtClean="0"/>
          </a:p>
          <a:p>
            <a:r>
              <a:rPr lang="ko-KR" altLang="en-US" dirty="0" smtClean="0"/>
              <a:t>월요일 오후 </a:t>
            </a:r>
            <a:r>
              <a:rPr lang="en-US" altLang="ko-KR" dirty="0"/>
              <a:t>2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16</a:t>
            </a:r>
            <a:r>
              <a:rPr lang="ko-KR" altLang="en-US" dirty="0" smtClean="0"/>
              <a:t>분이 가장 피곤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“</a:t>
            </a:r>
            <a:r>
              <a:rPr lang="ko-KR" altLang="en-US" dirty="0" smtClean="0">
                <a:sym typeface="Wingdings" panose="05000000000000000000" pitchFamily="2" charset="2"/>
              </a:rPr>
              <a:t>피곤한 월요일 </a:t>
            </a:r>
            <a:r>
              <a:rPr lang="en-US" altLang="ko-KR" dirty="0" smtClean="0">
                <a:sym typeface="Wingdings" panose="05000000000000000000" pitchFamily="2" charset="2"/>
              </a:rPr>
              <a:t>2</a:t>
            </a:r>
            <a:r>
              <a:rPr lang="ko-KR" altLang="en-US" dirty="0" smtClean="0">
                <a:sym typeface="Wingdings" panose="05000000000000000000" pitchFamily="2" charset="2"/>
              </a:rPr>
              <a:t>시 </a:t>
            </a:r>
            <a:r>
              <a:rPr lang="en-US" altLang="ko-KR" dirty="0" smtClean="0">
                <a:sym typeface="Wingdings" panose="05000000000000000000" pitchFamily="2" charset="2"/>
              </a:rPr>
              <a:t>16</a:t>
            </a:r>
            <a:r>
              <a:rPr lang="ko-KR" altLang="en-US" dirty="0" smtClean="0">
                <a:sym typeface="Wingdings" panose="05000000000000000000" pitchFamily="2" charset="2"/>
              </a:rPr>
              <a:t>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푸딩 하자</a:t>
            </a:r>
            <a:r>
              <a:rPr lang="en-US" altLang="ko-KR" dirty="0" smtClean="0">
                <a:sym typeface="Wingdings" panose="05000000000000000000" pitchFamily="2" charset="2"/>
              </a:rPr>
              <a:t>!”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05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Kafka Replica and Layout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/>
          <a:lstStyle/>
          <a:p>
            <a:r>
              <a:rPr lang="en-US" altLang="ko-KR" dirty="0"/>
              <a:t>Partition </a:t>
            </a:r>
            <a:r>
              <a:rPr lang="en-US" altLang="ko-KR" dirty="0" smtClean="0"/>
              <a:t>have </a:t>
            </a:r>
            <a:r>
              <a:rPr lang="en-US" altLang="ko-KR" dirty="0"/>
              <a:t>replicas</a:t>
            </a:r>
          </a:p>
          <a:p>
            <a:r>
              <a:rPr lang="en-US" altLang="ko-KR" dirty="0"/>
              <a:t>Replicas spread evenly among brokers</a:t>
            </a:r>
          </a:p>
          <a:p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877663" y="3783877"/>
            <a:ext cx="1290960" cy="13234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ea typeface="ヒラギノ明朝 ProN W3" pitchFamily="-107" charset="-128"/>
              <a:cs typeface="ヒラギノ明朝 ProN W3" pitchFamily="-107" charset="-128"/>
              <a:sym typeface="Cochin" pitchFamily="-107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41453" y="3783877"/>
            <a:ext cx="1290960" cy="13234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ea typeface="ヒラギノ明朝 ProN W3" pitchFamily="-107" charset="-128"/>
              <a:cs typeface="ヒラギノ明朝 ProN W3" pitchFamily="-107" charset="-128"/>
              <a:sym typeface="Cochin" pitchFamily="-107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09293" y="3783877"/>
            <a:ext cx="1290960" cy="13234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ea typeface="ヒラギノ明朝 ProN W3" pitchFamily="-107" charset="-128"/>
              <a:cs typeface="ヒラギノ明朝 ProN W3" pitchFamily="-107" charset="-128"/>
              <a:sym typeface="Cochin" pitchFamily="-107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6334" y="3783877"/>
            <a:ext cx="1290960" cy="13234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ea typeface="ヒラギノ明朝 ProN W3" pitchFamily="-107" charset="-128"/>
              <a:cs typeface="ヒラギノ明朝 ProN W3" pitchFamily="-107" charset="-128"/>
              <a:sym typeface="Cochin" pitchFamily="-107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28517" y="4123221"/>
            <a:ext cx="908278" cy="182562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/>
              </a:rPr>
              <a:t>t</a:t>
            </a:r>
            <a:r>
              <a:rPr lang="en-US" sz="1000" dirty="0" smtClean="0">
                <a:solidFill>
                  <a:schemeClr val="tx1"/>
                </a:solidFill>
                <a:latin typeface="Arial"/>
              </a:rPr>
              <a:t>opic1-part1</a:t>
            </a:r>
            <a:endParaRPr lang="en-US" sz="10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7113" y="3718669"/>
            <a:ext cx="524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/>
              </a:rPr>
              <a:t>logs</a:t>
            </a:r>
            <a:endParaRPr lang="en-US" sz="1000" dirty="0"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0991" y="5121309"/>
            <a:ext cx="764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/>
              </a:rPr>
              <a:t>b</a:t>
            </a:r>
            <a:r>
              <a:rPr lang="en-US" sz="1000" dirty="0" smtClean="0">
                <a:latin typeface="Arial"/>
              </a:rPr>
              <a:t>roker 1</a:t>
            </a:r>
            <a:endParaRPr lang="en-US" sz="1000" dirty="0">
              <a:latin typeface="Arial"/>
            </a:endParaRPr>
          </a:p>
        </p:txBody>
      </p:sp>
      <p:sp>
        <p:nvSpPr>
          <p:cNvPr id="11" name="Rectangle 11"/>
          <p:cNvSpPr/>
          <p:nvPr/>
        </p:nvSpPr>
        <p:spPr>
          <a:xfrm>
            <a:off x="3075423" y="4146561"/>
            <a:ext cx="908278" cy="182562"/>
          </a:xfrm>
          <a:prstGeom prst="rect">
            <a:avLst/>
          </a:prstGeom>
          <a:solidFill>
            <a:schemeClr val="accent6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/>
              </a:rPr>
              <a:t>t</a:t>
            </a:r>
            <a:r>
              <a:rPr lang="en-US" sz="1000" dirty="0" smtClean="0">
                <a:solidFill>
                  <a:schemeClr val="tx1"/>
                </a:solidFill>
                <a:latin typeface="Arial"/>
              </a:rPr>
              <a:t>opic1-part2</a:t>
            </a:r>
            <a:endParaRPr lang="en-US" sz="10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4019" y="3742009"/>
            <a:ext cx="524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/>
              </a:rPr>
              <a:t>logs</a:t>
            </a:r>
            <a:endParaRPr lang="en-US" sz="1000" dirty="0">
              <a:latin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7897" y="5144649"/>
            <a:ext cx="764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/>
              </a:rPr>
              <a:t>b</a:t>
            </a:r>
            <a:r>
              <a:rPr lang="en-US" sz="1000" dirty="0" smtClean="0">
                <a:latin typeface="Arial"/>
              </a:rPr>
              <a:t>roker 2</a:t>
            </a:r>
            <a:endParaRPr lang="en-US" sz="1000" dirty="0">
              <a:latin typeface="Arial"/>
            </a:endParaRPr>
          </a:p>
        </p:txBody>
      </p:sp>
      <p:sp>
        <p:nvSpPr>
          <p:cNvPr id="14" name="Rectangle 15"/>
          <p:cNvSpPr/>
          <p:nvPr/>
        </p:nvSpPr>
        <p:spPr>
          <a:xfrm>
            <a:off x="3079766" y="4813683"/>
            <a:ext cx="908278" cy="182562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/>
              </a:rPr>
              <a:t>topic2-part2</a:t>
            </a:r>
          </a:p>
        </p:txBody>
      </p:sp>
      <p:sp>
        <p:nvSpPr>
          <p:cNvPr id="15" name="Rectangle 17"/>
          <p:cNvSpPr/>
          <p:nvPr/>
        </p:nvSpPr>
        <p:spPr>
          <a:xfrm>
            <a:off x="5077593" y="4146561"/>
            <a:ext cx="908278" cy="182562"/>
          </a:xfrm>
          <a:prstGeom prst="rect">
            <a:avLst/>
          </a:prstGeom>
          <a:solidFill>
            <a:schemeClr val="accent4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/>
              </a:rPr>
              <a:t>topic2-part1</a:t>
            </a:r>
            <a:endParaRPr lang="en-US" sz="10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96189" y="3742009"/>
            <a:ext cx="524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/>
              </a:rPr>
              <a:t>logs</a:t>
            </a:r>
            <a:endParaRPr lang="en-US" sz="1000" dirty="0">
              <a:latin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70067" y="5144649"/>
            <a:ext cx="764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/>
              </a:rPr>
              <a:t>b</a:t>
            </a:r>
            <a:r>
              <a:rPr lang="en-US" sz="1000" dirty="0" smtClean="0">
                <a:latin typeface="Arial"/>
              </a:rPr>
              <a:t>roker 3</a:t>
            </a:r>
            <a:endParaRPr lang="en-US" sz="1000" dirty="0">
              <a:latin typeface="Arial"/>
            </a:endParaRPr>
          </a:p>
        </p:txBody>
      </p:sp>
      <p:sp>
        <p:nvSpPr>
          <p:cNvPr id="18" name="Rectangle 21"/>
          <p:cNvSpPr/>
          <p:nvPr/>
        </p:nvSpPr>
        <p:spPr>
          <a:xfrm>
            <a:off x="5081936" y="4813683"/>
            <a:ext cx="908278" cy="182562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/>
              </a:rPr>
              <a:t>t</a:t>
            </a:r>
            <a:r>
              <a:rPr lang="en-US" sz="1000" dirty="0" smtClean="0">
                <a:solidFill>
                  <a:schemeClr val="tx1"/>
                </a:solidFill>
                <a:latin typeface="Arial"/>
              </a:rPr>
              <a:t>opic1-part1</a:t>
            </a:r>
            <a:endParaRPr lang="en-US" sz="10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64029" y="3742009"/>
            <a:ext cx="524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/>
              </a:rPr>
              <a:t>logs</a:t>
            </a:r>
            <a:endParaRPr lang="en-US" sz="1000" dirty="0">
              <a:latin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37907" y="5144649"/>
            <a:ext cx="764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/>
              </a:rPr>
              <a:t>b</a:t>
            </a:r>
            <a:r>
              <a:rPr lang="en-US" sz="1000" dirty="0" smtClean="0">
                <a:latin typeface="Arial"/>
              </a:rPr>
              <a:t>roker 4</a:t>
            </a:r>
            <a:endParaRPr lang="en-US" sz="1000" dirty="0">
              <a:latin typeface="Arial"/>
            </a:endParaRPr>
          </a:p>
        </p:txBody>
      </p:sp>
      <p:sp>
        <p:nvSpPr>
          <p:cNvPr id="21" name="Rectangle 27"/>
          <p:cNvSpPr/>
          <p:nvPr/>
        </p:nvSpPr>
        <p:spPr>
          <a:xfrm>
            <a:off x="7039014" y="4813683"/>
            <a:ext cx="908278" cy="182562"/>
          </a:xfrm>
          <a:prstGeom prst="rect">
            <a:avLst/>
          </a:prstGeom>
          <a:solidFill>
            <a:schemeClr val="accent6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/>
              </a:rPr>
              <a:t>topic1-part2</a:t>
            </a:r>
          </a:p>
        </p:txBody>
      </p:sp>
      <p:sp>
        <p:nvSpPr>
          <p:cNvPr id="22" name="Rectangle 31"/>
          <p:cNvSpPr/>
          <p:nvPr/>
        </p:nvSpPr>
        <p:spPr>
          <a:xfrm>
            <a:off x="1130249" y="4447813"/>
            <a:ext cx="908278" cy="182562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/>
              </a:rPr>
              <a:t>topic2-part2</a:t>
            </a:r>
          </a:p>
        </p:txBody>
      </p:sp>
      <p:sp>
        <p:nvSpPr>
          <p:cNvPr id="23" name="Rectangle 32"/>
          <p:cNvSpPr/>
          <p:nvPr/>
        </p:nvSpPr>
        <p:spPr>
          <a:xfrm>
            <a:off x="3077155" y="4471153"/>
            <a:ext cx="908278" cy="182562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/>
              </a:rPr>
              <a:t>t</a:t>
            </a:r>
            <a:r>
              <a:rPr lang="en-US" sz="1000" dirty="0" smtClean="0">
                <a:solidFill>
                  <a:schemeClr val="tx1"/>
                </a:solidFill>
                <a:latin typeface="Arial"/>
              </a:rPr>
              <a:t>opic1-part1</a:t>
            </a:r>
            <a:endParaRPr lang="en-US" sz="10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4" name="Rectangle 33"/>
          <p:cNvSpPr/>
          <p:nvPr/>
        </p:nvSpPr>
        <p:spPr>
          <a:xfrm>
            <a:off x="5079325" y="4471153"/>
            <a:ext cx="908278" cy="182562"/>
          </a:xfrm>
          <a:prstGeom prst="rect">
            <a:avLst/>
          </a:prstGeom>
          <a:solidFill>
            <a:schemeClr val="accent6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/>
              </a:rPr>
              <a:t>topic1-part2</a:t>
            </a:r>
          </a:p>
        </p:txBody>
      </p:sp>
      <p:sp>
        <p:nvSpPr>
          <p:cNvPr id="25" name="Rectangle 34"/>
          <p:cNvSpPr/>
          <p:nvPr/>
        </p:nvSpPr>
        <p:spPr>
          <a:xfrm>
            <a:off x="1145077" y="4783521"/>
            <a:ext cx="908278" cy="182562"/>
          </a:xfrm>
          <a:prstGeom prst="rect">
            <a:avLst/>
          </a:prstGeom>
          <a:solidFill>
            <a:schemeClr val="accent4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/>
              </a:rPr>
              <a:t>topic2-part1</a:t>
            </a:r>
          </a:p>
        </p:txBody>
      </p:sp>
      <p:sp>
        <p:nvSpPr>
          <p:cNvPr id="26" name="Rectangle 35"/>
          <p:cNvSpPr/>
          <p:nvPr/>
        </p:nvSpPr>
        <p:spPr>
          <a:xfrm>
            <a:off x="7039014" y="4146561"/>
            <a:ext cx="908278" cy="182562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/>
              </a:rPr>
              <a:t>topic2-part2</a:t>
            </a:r>
            <a:endParaRPr lang="en-US" sz="10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7" name="Rectangle 36"/>
          <p:cNvSpPr/>
          <p:nvPr/>
        </p:nvSpPr>
        <p:spPr>
          <a:xfrm>
            <a:off x="7040746" y="4471153"/>
            <a:ext cx="908278" cy="182562"/>
          </a:xfrm>
          <a:prstGeom prst="rect">
            <a:avLst/>
          </a:prstGeom>
          <a:solidFill>
            <a:schemeClr val="accent4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/>
              </a:rPr>
              <a:t>topic2-part1</a:t>
            </a: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3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Kafka Performance</a:t>
            </a:r>
            <a:endParaRPr lang="ko-KR" altLang="en-US" dirty="0"/>
          </a:p>
        </p:txBody>
      </p:sp>
      <p:pic>
        <p:nvPicPr>
          <p:cNvPr id="6146" name="Picture 2" descr="C:\Users\admin\Desktop\image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7859862" cy="309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22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15114" y="548680"/>
            <a:ext cx="784887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SimpleProducer</a:t>
            </a:r>
            <a:r>
              <a:rPr lang="en-US" altLang="ko-KR" sz="1200" dirty="0"/>
              <a:t> {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private static Producer&lt;Integer, String&gt; producer;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private final Properties props = new Properties();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public </a:t>
            </a:r>
            <a:r>
              <a:rPr lang="en-US" altLang="ko-KR" sz="1200" dirty="0" err="1"/>
              <a:t>SimpleProducer</a:t>
            </a:r>
            <a:r>
              <a:rPr lang="en-US" altLang="ko-KR" sz="1200" dirty="0"/>
              <a:t>() {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props.put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metadata.broker.list</a:t>
            </a:r>
            <a:r>
              <a:rPr lang="en-US" altLang="ko-KR" sz="1200" dirty="0"/>
              <a:t>", "wilson:9092, wilson:9093");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props.put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serializer.class</a:t>
            </a:r>
            <a:r>
              <a:rPr lang="en-US" altLang="ko-KR" sz="1200" dirty="0"/>
              <a:t>", "</a:t>
            </a:r>
            <a:r>
              <a:rPr lang="en-US" altLang="ko-KR" sz="1200" dirty="0" err="1"/>
              <a:t>kafka.serializer.StringEncoder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//</a:t>
            </a:r>
            <a:r>
              <a:rPr lang="en-US" altLang="ko-KR" sz="1200" dirty="0" err="1"/>
              <a:t>props.put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partitioner.class</a:t>
            </a:r>
            <a:r>
              <a:rPr lang="en-US" altLang="ko-KR" sz="1200" dirty="0"/>
              <a:t>", "</a:t>
            </a:r>
            <a:r>
              <a:rPr lang="en-US" altLang="ko-KR" sz="1200" dirty="0" err="1"/>
              <a:t>SimplePartitioner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props.put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request.required.acks</a:t>
            </a:r>
            <a:r>
              <a:rPr lang="en-US" altLang="ko-KR" sz="1200" dirty="0"/>
              <a:t>", "1");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producer = new Producer&lt;Integer, String&gt;(new </a:t>
            </a:r>
            <a:r>
              <a:rPr lang="en-US" altLang="ko-KR" sz="1200" dirty="0" err="1"/>
              <a:t>ProducerConfig</a:t>
            </a:r>
            <a:r>
              <a:rPr lang="en-US" altLang="ko-KR" sz="1200" dirty="0"/>
              <a:t>(props));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SimpleProducer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sp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SimpleProducer</a:t>
            </a:r>
            <a:r>
              <a:rPr lang="en-US" altLang="ko-KR" sz="1200" dirty="0"/>
              <a:t>();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Random </a:t>
            </a:r>
            <a:r>
              <a:rPr lang="en-US" altLang="ko-KR" sz="1200" dirty="0" err="1"/>
              <a:t>rnd</a:t>
            </a:r>
            <a:r>
              <a:rPr lang="en-US" altLang="ko-KR" sz="1200" dirty="0"/>
              <a:t> = new Random();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String topic = (String)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[0];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for (long </a:t>
            </a:r>
            <a:r>
              <a:rPr lang="en-US" altLang="ko-KR" sz="1200" dirty="0" err="1"/>
              <a:t>messCount</a:t>
            </a:r>
            <a:r>
              <a:rPr lang="en-US" altLang="ko-KR" sz="1200" dirty="0"/>
              <a:t> = 0; </a:t>
            </a:r>
            <a:r>
              <a:rPr lang="en-US" altLang="ko-KR" sz="1200" dirty="0" err="1"/>
              <a:t>messCount</a:t>
            </a:r>
            <a:r>
              <a:rPr lang="en-US" altLang="ko-KR" sz="1200" dirty="0"/>
              <a:t> &lt; 10; </a:t>
            </a:r>
            <a:r>
              <a:rPr lang="en-US" altLang="ko-KR" sz="1200" dirty="0" err="1"/>
              <a:t>messCount</a:t>
            </a:r>
            <a:r>
              <a:rPr lang="en-US" altLang="ko-KR" sz="1200" dirty="0"/>
              <a:t>++) {</a:t>
            </a:r>
            <a:endParaRPr lang="ko-KR" altLang="en-US" sz="1200" dirty="0"/>
          </a:p>
          <a:p>
            <a:r>
              <a:rPr lang="ko-KR" altLang="en-US" sz="1200" dirty="0"/>
              <a:t>			</a:t>
            </a:r>
            <a:r>
              <a:rPr lang="en-US" altLang="ko-KR" sz="1200" dirty="0"/>
              <a:t>Integer key = </a:t>
            </a:r>
            <a:r>
              <a:rPr lang="en-US" altLang="ko-KR" sz="1200" dirty="0" err="1"/>
              <a:t>rnd.nextInt</a:t>
            </a:r>
            <a:r>
              <a:rPr lang="en-US" altLang="ko-KR" sz="1200" dirty="0"/>
              <a:t>(255);</a:t>
            </a:r>
            <a:endParaRPr lang="ko-KR" altLang="en-US" sz="1200" dirty="0"/>
          </a:p>
          <a:p>
            <a:r>
              <a:rPr lang="ko-KR" altLang="en-US" sz="1200" dirty="0"/>
              <a:t>			</a:t>
            </a:r>
            <a:r>
              <a:rPr lang="en-US" altLang="ko-KR" sz="1200" dirty="0"/>
              <a:t>String </a:t>
            </a:r>
            <a:r>
              <a:rPr lang="en-US" altLang="ko-KR" sz="1200" dirty="0" err="1"/>
              <a:t>msg</a:t>
            </a:r>
            <a:r>
              <a:rPr lang="en-US" altLang="ko-KR" sz="1200" dirty="0"/>
              <a:t> = "This message is for key - " + key;</a:t>
            </a:r>
            <a:endParaRPr lang="ko-KR" altLang="en-US" sz="1200" dirty="0"/>
          </a:p>
          <a:p>
            <a:r>
              <a:rPr lang="ko-KR" altLang="en-US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msg</a:t>
            </a:r>
            <a:r>
              <a:rPr lang="en-US" altLang="ko-KR" sz="1200" dirty="0"/>
              <a:t>);</a:t>
            </a:r>
            <a:endParaRPr lang="ko-KR" altLang="en-US" sz="1200" dirty="0"/>
          </a:p>
          <a:p>
            <a:r>
              <a:rPr lang="ko-KR" altLang="en-US" sz="1200" dirty="0"/>
              <a:t>			</a:t>
            </a:r>
            <a:r>
              <a:rPr lang="en-US" altLang="ko-KR" sz="1200" dirty="0" err="1"/>
              <a:t>KeyedMessage</a:t>
            </a:r>
            <a:r>
              <a:rPr lang="en-US" altLang="ko-KR" sz="1200" dirty="0"/>
              <a:t>&lt;Integer, String&gt; data1 =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                             new </a:t>
            </a:r>
            <a:r>
              <a:rPr lang="en-US" altLang="ko-KR" sz="1200" dirty="0" err="1"/>
              <a:t>KeyedMessage</a:t>
            </a:r>
            <a:r>
              <a:rPr lang="en-US" altLang="ko-KR" sz="1200" dirty="0"/>
              <a:t>&lt;Integer, String&gt;(</a:t>
            </a:r>
            <a:r>
              <a:rPr lang="en-US" altLang="ko-KR" sz="1200" dirty="0" err="1"/>
              <a:t>topic,key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msg</a:t>
            </a:r>
            <a:r>
              <a:rPr lang="en-US" altLang="ko-KR" sz="1200" dirty="0"/>
              <a:t>);</a:t>
            </a:r>
            <a:endParaRPr lang="ko-KR" altLang="en-US" sz="1200" dirty="0"/>
          </a:p>
          <a:p>
            <a:r>
              <a:rPr lang="ko-KR" altLang="en-US" sz="1200" dirty="0"/>
              <a:t>			</a:t>
            </a:r>
            <a:r>
              <a:rPr lang="en-US" altLang="ko-KR" sz="1200" dirty="0" err="1"/>
              <a:t>producer.send</a:t>
            </a:r>
            <a:r>
              <a:rPr lang="en-US" altLang="ko-KR" sz="1200" dirty="0"/>
              <a:t>(data1);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producer.close</a:t>
            </a:r>
            <a:r>
              <a:rPr lang="en-US" altLang="ko-KR" sz="1200" dirty="0"/>
              <a:t>();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89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43608" y="836712"/>
            <a:ext cx="748883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public void </a:t>
            </a:r>
            <a:r>
              <a:rPr lang="en-US" altLang="ko-KR" sz="1200" dirty="0" err="1"/>
              <a:t>testConsumer</a:t>
            </a:r>
            <a:r>
              <a:rPr lang="en-US" altLang="ko-KR" sz="1200" dirty="0"/>
              <a:t>() {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 smtClean="0"/>
              <a:t>Map&lt;String</a:t>
            </a:r>
            <a:r>
              <a:rPr lang="en-US" altLang="ko-KR" sz="1200" dirty="0"/>
              <a:t>, Integer&gt; </a:t>
            </a:r>
            <a:r>
              <a:rPr lang="en-US" altLang="ko-KR" sz="1200" dirty="0" err="1"/>
              <a:t>topicCount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HashMap</a:t>
            </a:r>
            <a:r>
              <a:rPr lang="en-US" altLang="ko-KR" sz="1200" dirty="0"/>
              <a:t>&lt;String, Integer&gt;();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 err="1" smtClean="0"/>
              <a:t>topicCount.put</a:t>
            </a:r>
            <a:r>
              <a:rPr lang="en-US" altLang="ko-KR" sz="1200" dirty="0" smtClean="0"/>
              <a:t>(topic</a:t>
            </a:r>
            <a:r>
              <a:rPr lang="en-US" altLang="ko-KR" sz="1200" dirty="0"/>
              <a:t>, new Integer(1));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 smtClean="0"/>
              <a:t>Map&lt;String</a:t>
            </a:r>
            <a:r>
              <a:rPr lang="en-US" altLang="ko-KR" sz="1200" dirty="0"/>
              <a:t>, List&lt;</a:t>
            </a:r>
            <a:r>
              <a:rPr lang="en-US" altLang="ko-KR" sz="1200" dirty="0" err="1"/>
              <a:t>KafkaStream</a:t>
            </a:r>
            <a:r>
              <a:rPr lang="en-US" altLang="ko-KR" sz="1200" dirty="0"/>
              <a:t>&lt;byte[],byte[]&gt;&gt;&gt; </a:t>
            </a:r>
            <a:r>
              <a:rPr lang="en-US" altLang="ko-KR" sz="1200" dirty="0" err="1"/>
              <a:t>consumerStreams</a:t>
            </a:r>
            <a:r>
              <a:rPr lang="en-US" altLang="ko-KR" sz="1200" dirty="0"/>
              <a:t> = </a:t>
            </a:r>
            <a:endParaRPr lang="ko-KR" altLang="en-US" sz="1200" dirty="0"/>
          </a:p>
          <a:p>
            <a:r>
              <a:rPr lang="ko-KR" altLang="en-US" sz="1200" dirty="0"/>
              <a:t>			</a:t>
            </a:r>
            <a:r>
              <a:rPr lang="en-US" altLang="ko-KR" sz="1200" dirty="0" err="1"/>
              <a:t>consumer.createMessageStreams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topicCount</a:t>
            </a:r>
            <a:r>
              <a:rPr lang="en-US" altLang="ko-KR" sz="1200" dirty="0"/>
              <a:t>);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 smtClean="0"/>
              <a:t>List&lt;</a:t>
            </a:r>
            <a:r>
              <a:rPr lang="en-US" altLang="ko-KR" sz="1200" dirty="0" err="1" smtClean="0"/>
              <a:t>KafkaStream</a:t>
            </a:r>
            <a:r>
              <a:rPr lang="en-US" altLang="ko-KR" sz="1200" dirty="0" smtClean="0"/>
              <a:t>&lt;byte</a:t>
            </a:r>
            <a:r>
              <a:rPr lang="en-US" altLang="ko-KR" sz="1200" dirty="0"/>
              <a:t>[],byte[]&gt;&gt; streams = </a:t>
            </a:r>
            <a:r>
              <a:rPr lang="en-US" altLang="ko-KR" sz="1200" dirty="0" err="1"/>
              <a:t>consumerStreams.get</a:t>
            </a:r>
            <a:r>
              <a:rPr lang="en-US" altLang="ko-KR" sz="1200" dirty="0"/>
              <a:t>(topic);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 smtClean="0"/>
              <a:t>for </a:t>
            </a:r>
            <a:r>
              <a:rPr lang="en-US" altLang="ko-KR" sz="1200" dirty="0"/>
              <a:t>(final </a:t>
            </a:r>
            <a:r>
              <a:rPr lang="en-US" altLang="ko-KR" sz="1200" dirty="0" err="1"/>
              <a:t>KafkaStream</a:t>
            </a:r>
            <a:r>
              <a:rPr lang="en-US" altLang="ko-KR" sz="1200" dirty="0"/>
              <a:t> stream : streams) {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("Main Loop");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ConsumerIterator</a:t>
            </a:r>
            <a:r>
              <a:rPr lang="en-US" altLang="ko-KR" sz="1200" dirty="0"/>
              <a:t>&lt;byte[], byte[]&gt; </a:t>
            </a:r>
            <a:r>
              <a:rPr lang="en-US" altLang="ko-KR" sz="1200" dirty="0" err="1"/>
              <a:t>consumerItr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stream.iterator</a:t>
            </a:r>
            <a:r>
              <a:rPr lang="en-US" altLang="ko-KR" sz="1200" dirty="0"/>
              <a:t>();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while (</a:t>
            </a:r>
            <a:r>
              <a:rPr lang="en-US" altLang="ko-KR" sz="1200" dirty="0" err="1"/>
              <a:t>consumerItr.hasNext</a:t>
            </a:r>
            <a:r>
              <a:rPr lang="en-US" altLang="ko-KR" sz="1200" dirty="0"/>
              <a:t>()) { //Blocking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 smtClean="0"/>
              <a:t>	</a:t>
            </a:r>
            <a:r>
              <a:rPr lang="ko-KR" altLang="en-US" sz="1200" dirty="0"/>
              <a:t>	</a:t>
            </a:r>
            <a:r>
              <a:rPr lang="en-US" altLang="ko-KR" sz="1200" dirty="0"/>
              <a:t>String </a:t>
            </a:r>
            <a:r>
              <a:rPr lang="en-US" altLang="ko-KR" sz="1200" dirty="0" err="1"/>
              <a:t>msg</a:t>
            </a:r>
            <a:r>
              <a:rPr lang="en-US" altLang="ko-KR" sz="1200" dirty="0"/>
              <a:t> = new String(</a:t>
            </a:r>
            <a:r>
              <a:rPr lang="en-US" altLang="ko-KR" sz="1200" dirty="0" err="1"/>
              <a:t>consumerItr.next</a:t>
            </a:r>
            <a:r>
              <a:rPr lang="en-US" altLang="ko-KR" sz="1200" dirty="0"/>
              <a:t>().message());</a:t>
            </a:r>
            <a:endParaRPr lang="ko-KR" altLang="en-US" sz="1200" dirty="0"/>
          </a:p>
          <a:p>
            <a:r>
              <a:rPr lang="ko-KR" altLang="en-US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("Message from Single Topic:: " + </a:t>
            </a:r>
            <a:r>
              <a:rPr lang="en-US" altLang="ko-KR" sz="1200" dirty="0" err="1"/>
              <a:t>msg</a:t>
            </a:r>
            <a:r>
              <a:rPr lang="en-US" altLang="ko-KR" sz="1200" dirty="0"/>
              <a:t>);</a:t>
            </a:r>
            <a:endParaRPr lang="ko-KR" altLang="en-US" sz="1200" dirty="0"/>
          </a:p>
          <a:p>
            <a:r>
              <a:rPr lang="ko-KR" altLang="en-US" sz="1200" dirty="0"/>
              <a:t>			</a:t>
            </a:r>
            <a:r>
              <a:rPr lang="en-US" altLang="ko-KR" sz="1200" dirty="0"/>
              <a:t>if (</a:t>
            </a:r>
            <a:r>
              <a:rPr lang="en-US" altLang="ko-KR" sz="1200" dirty="0" err="1"/>
              <a:t>msg.equals</a:t>
            </a:r>
            <a:r>
              <a:rPr lang="en-US" altLang="ko-KR" sz="1200" dirty="0"/>
              <a:t>("exit")) break;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smtClean="0"/>
              <a:t>}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 smtClean="0"/>
              <a:t>}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 smtClean="0"/>
              <a:t>if </a:t>
            </a:r>
            <a:r>
              <a:rPr lang="en-US" altLang="ko-KR" sz="1200" dirty="0"/>
              <a:t>(consumer != null)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 smtClean="0"/>
              <a:t>{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consumer.shutdown</a:t>
            </a:r>
            <a:r>
              <a:rPr lang="en-US" altLang="ko-KR" sz="1200" dirty="0"/>
              <a:t>();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 smtClean="0"/>
              <a:t>}</a:t>
            </a:r>
            <a:endParaRPr lang="ko-KR" altLang="en-US" sz="1200" dirty="0"/>
          </a:p>
          <a:p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2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Amazon Kinesis</a:t>
            </a:r>
            <a:endParaRPr lang="ko-KR" altLang="en-US" dirty="0"/>
          </a:p>
        </p:txBody>
      </p:sp>
      <p:pic>
        <p:nvPicPr>
          <p:cNvPr id="8195" name="Picture 3" descr="C:\Users\admin\Desktop\image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8245042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01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Kinesis Terminology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Data Record</a:t>
            </a:r>
          </a:p>
          <a:p>
            <a:pPr lvl="1"/>
            <a:r>
              <a:rPr lang="en-US" altLang="ko-KR" dirty="0" smtClean="0"/>
              <a:t>The units of data that are stored in an stream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Stream</a:t>
            </a:r>
          </a:p>
          <a:p>
            <a:pPr lvl="1"/>
            <a:r>
              <a:rPr lang="en-US" altLang="ko-KR" dirty="0" smtClean="0"/>
              <a:t>An ordered sequence of data records</a:t>
            </a:r>
          </a:p>
          <a:p>
            <a:pPr lvl="1"/>
            <a:r>
              <a:rPr lang="en-US" altLang="ko-KR" dirty="0" smtClean="0"/>
              <a:t>Unique stream name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Shard</a:t>
            </a:r>
          </a:p>
          <a:p>
            <a:pPr lvl="1"/>
            <a:r>
              <a:rPr lang="en-US" altLang="ko-KR" dirty="0" smtClean="0"/>
              <a:t>A group of data records in kinesis stream</a:t>
            </a:r>
          </a:p>
          <a:p>
            <a:pPr lvl="1"/>
            <a:r>
              <a:rPr lang="en-US" altLang="ko-KR" dirty="0" smtClean="0"/>
              <a:t>Virtual database</a:t>
            </a:r>
          </a:p>
          <a:p>
            <a:pPr lvl="1"/>
            <a:r>
              <a:rPr lang="en-US" altLang="ko-KR" dirty="0" smtClean="0"/>
              <a:t>A shard: 5 read/sec, 2 MB read/sec, 1000 write/sec, 1 MB write/sec</a:t>
            </a:r>
          </a:p>
          <a:p>
            <a:pPr lvl="1"/>
            <a:r>
              <a:rPr lang="en-US" altLang="ko-KR" dirty="0" smtClean="0"/>
              <a:t>24 hour replay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Partition Key: Shard identifier</a:t>
            </a:r>
          </a:p>
          <a:p>
            <a:r>
              <a:rPr lang="en-US" altLang="ko-KR" dirty="0" smtClean="0"/>
              <a:t>Kinesis Application &amp; KCL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3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1680" y="2492896"/>
            <a:ext cx="63367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Kinesis is just</a:t>
            </a:r>
          </a:p>
          <a:p>
            <a:endParaRPr lang="en-US" altLang="ko-KR" sz="3600" dirty="0"/>
          </a:p>
          <a:p>
            <a:r>
              <a:rPr lang="en-US" altLang="ko-KR" sz="3600" b="1" i="1" dirty="0" smtClean="0"/>
              <a:t>Shards + KCL Application</a:t>
            </a:r>
            <a:endParaRPr lang="ko-KR" altLang="en-US" sz="3600" b="1" i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27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\Desktop\image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85" y="1196752"/>
            <a:ext cx="8581591" cy="389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4581128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stream name &amp;</a:t>
            </a:r>
          </a:p>
          <a:p>
            <a:r>
              <a:rPr lang="en-US" altLang="ko-KR" dirty="0" smtClean="0"/>
              <a:t>number of shard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445224"/>
            <a:ext cx="822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stream name: unique in service – mapped to Dynamo table name</a:t>
            </a:r>
          </a:p>
          <a:p>
            <a:r>
              <a:rPr lang="en-US" altLang="ko-KR" dirty="0" smtClean="0"/>
              <a:t>number of shard: carefully calculate – it’s money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18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min\Desktop\image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980728"/>
            <a:ext cx="4574874" cy="485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5584" y="1124744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PutRecord</a:t>
            </a:r>
            <a:endParaRPr lang="en-US" altLang="ko-KR" dirty="0" smtClean="0"/>
          </a:p>
          <a:p>
            <a:r>
              <a:rPr lang="en-US" altLang="ko-KR" dirty="0" smtClean="0"/>
              <a:t>{Data, </a:t>
            </a:r>
            <a:r>
              <a:rPr lang="en-US" altLang="ko-KR" dirty="0" err="1" smtClean="0"/>
              <a:t>PartitionKey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StreamName</a:t>
            </a:r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263691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PartitionKey</a:t>
            </a:r>
            <a:r>
              <a:rPr lang="en-US" altLang="ko-KR" dirty="0" smtClean="0"/>
              <a:t> : Shard number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660232" y="5085184"/>
            <a:ext cx="2232248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3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\Desktop\image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23458"/>
            <a:ext cx="2720249" cy="271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35884" y="112474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Kinesis Application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58247" y="1700808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DataRecord</a:t>
            </a:r>
            <a:r>
              <a:rPr lang="en-US" altLang="ko-KR" sz="1200" dirty="0" smtClean="0"/>
              <a:t> Consumer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Using KCL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- Kinesis Client Library</a:t>
            </a:r>
            <a:endParaRPr lang="ko-KR" altLang="en-US" sz="1200" dirty="0"/>
          </a:p>
        </p:txBody>
      </p:sp>
      <p:pic>
        <p:nvPicPr>
          <p:cNvPr id="11267" name="Picture 3" descr="C:\Users\admin\Desktop\image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70402"/>
            <a:ext cx="7327263" cy="33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75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General Architecture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4458" y="148417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events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6506" y="2555003"/>
            <a:ext cx="144016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Collecting</a:t>
            </a:r>
            <a:endParaRPr lang="ko-KR" altLang="en-US" dirty="0"/>
          </a:p>
        </p:txBody>
      </p:sp>
      <p:cxnSp>
        <p:nvCxnSpPr>
          <p:cNvPr id="9" name="꺾인 연결선 8"/>
          <p:cNvCxnSpPr>
            <a:stCxn id="6" idx="2"/>
            <a:endCxn id="7" idx="0"/>
          </p:cNvCxnSpPr>
          <p:nvPr/>
        </p:nvCxnSpPr>
        <p:spPr>
          <a:xfrm rot="16200000" flipH="1">
            <a:off x="1165798" y="1844215"/>
            <a:ext cx="701496" cy="72008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36651" y="2545103"/>
            <a:ext cx="144016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Analysis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07857" y="2536115"/>
            <a:ext cx="144016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Query</a:t>
            </a:r>
            <a:endParaRPr lang="ko-KR" altLang="en-US" dirty="0"/>
          </a:p>
        </p:txBody>
      </p:sp>
      <p:pic>
        <p:nvPicPr>
          <p:cNvPr id="2050" name="Picture 2" descr="C:\Users\admin\Desktop\imag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210" y="3284984"/>
            <a:ext cx="7429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꺾인 연결선 12"/>
          <p:cNvCxnSpPr>
            <a:stCxn id="11" idx="2"/>
            <a:endCxn id="2050" idx="1"/>
          </p:cNvCxnSpPr>
          <p:nvPr/>
        </p:nvCxnSpPr>
        <p:spPr>
          <a:xfrm rot="16200000" flipH="1">
            <a:off x="6204117" y="2329266"/>
            <a:ext cx="712912" cy="186527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8505" y="363737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report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stCxn id="7" idx="3"/>
            <a:endCxn id="10" idx="1"/>
          </p:cNvCxnSpPr>
          <p:nvPr/>
        </p:nvCxnSpPr>
        <p:spPr>
          <a:xfrm flipV="1">
            <a:off x="2596666" y="2729769"/>
            <a:ext cx="439985" cy="9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0" idx="3"/>
            <a:endCxn id="11" idx="1"/>
          </p:cNvCxnSpPr>
          <p:nvPr/>
        </p:nvCxnSpPr>
        <p:spPr>
          <a:xfrm flipV="1">
            <a:off x="4476811" y="2720781"/>
            <a:ext cx="431046" cy="89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28323" y="3360373"/>
            <a:ext cx="2604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Simple? 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Too many events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Never ending</a:t>
            </a:r>
            <a:endParaRPr lang="ko-KR" altLang="en-US" dirty="0"/>
          </a:p>
        </p:txBody>
      </p:sp>
      <p:pic>
        <p:nvPicPr>
          <p:cNvPr id="2051" name="Picture 3" descr="C:\Users\admin\Desktop\imag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882" y="4718953"/>
            <a:ext cx="1183691" cy="119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\Desktop\image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20" y="4581128"/>
            <a:ext cx="1051368" cy="162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형 설명선 26"/>
          <p:cNvSpPr/>
          <p:nvPr/>
        </p:nvSpPr>
        <p:spPr>
          <a:xfrm>
            <a:off x="2267744" y="4581128"/>
            <a:ext cx="1800200" cy="895350"/>
          </a:xfrm>
          <a:prstGeom prst="wedgeEllipseCallout">
            <a:avLst>
              <a:gd name="adj1" fmla="val -78668"/>
              <a:gd name="adj2" fmla="val 2104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What’s the favorite color in this year?</a:t>
            </a:r>
            <a:endParaRPr lang="ko-KR" altLang="en-US" sz="1400" dirty="0"/>
          </a:p>
        </p:txBody>
      </p:sp>
      <p:sp>
        <p:nvSpPr>
          <p:cNvPr id="28" name="순서도: 자기 디스크 27"/>
          <p:cNvSpPr/>
          <p:nvPr/>
        </p:nvSpPr>
        <p:spPr>
          <a:xfrm>
            <a:off x="6876256" y="4584380"/>
            <a:ext cx="1060437" cy="1332109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1000</a:t>
            </a:r>
          </a:p>
          <a:p>
            <a:pPr algn="ctr"/>
            <a:r>
              <a:rPr lang="en-US" altLang="ko-KR" sz="1400" dirty="0" smtClean="0"/>
              <a:t>petabytes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56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kinesis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8800"/>
            <a:ext cx="6192688" cy="450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534870" y="3994956"/>
            <a:ext cx="1080120" cy="21602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78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</a:t>
            </a:r>
            <a:r>
              <a:rPr lang="en-US" altLang="ko-KR" dirty="0" smtClean="0"/>
              <a:t>inesis vs Kafka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kinesis</a:t>
            </a:r>
          </a:p>
          <a:p>
            <a:pPr lvl="1"/>
            <a:r>
              <a:rPr lang="en-US" altLang="ko-KR" dirty="0"/>
              <a:t>M</a:t>
            </a:r>
            <a:r>
              <a:rPr lang="en-US" altLang="ko-KR" dirty="0" smtClean="0"/>
              <a:t>aintained by Amazon</a:t>
            </a:r>
          </a:p>
          <a:p>
            <a:pPr lvl="1"/>
            <a:r>
              <a:rPr lang="en-US" altLang="ko-KR" dirty="0"/>
              <a:t>W</a:t>
            </a:r>
            <a:r>
              <a:rPr lang="en-US" altLang="ko-KR" dirty="0" smtClean="0"/>
              <a:t>ork with</a:t>
            </a:r>
          </a:p>
          <a:p>
            <a:pPr lvl="2"/>
            <a:r>
              <a:rPr lang="en-US" altLang="ko-KR" dirty="0" smtClean="0"/>
              <a:t>Cloud Watch</a:t>
            </a:r>
          </a:p>
          <a:p>
            <a:pPr lvl="2"/>
            <a:r>
              <a:rPr lang="en-US" altLang="ko-KR" dirty="0" smtClean="0"/>
              <a:t>S3 : S3 connector</a:t>
            </a:r>
          </a:p>
          <a:p>
            <a:pPr lvl="2"/>
            <a:r>
              <a:rPr lang="en-US" altLang="ko-KR" dirty="0" err="1" smtClean="0"/>
              <a:t>Elasticsearch</a:t>
            </a:r>
            <a:r>
              <a:rPr lang="en-US" altLang="ko-KR" dirty="0" smtClean="0"/>
              <a:t> : ES connector</a:t>
            </a:r>
          </a:p>
          <a:p>
            <a:pPr lvl="2"/>
            <a:r>
              <a:rPr lang="en-US" altLang="ko-KR" dirty="0" smtClean="0"/>
              <a:t>Storm : kinesis storm spout</a:t>
            </a:r>
          </a:p>
          <a:p>
            <a:pPr lvl="1"/>
            <a:r>
              <a:rPr lang="en-US" altLang="ko-KR" dirty="0" smtClean="0"/>
              <a:t>Best for first level filtering</a:t>
            </a:r>
          </a:p>
          <a:p>
            <a:pPr lvl="1"/>
            <a:endParaRPr lang="en-US" altLang="ko-KR" dirty="0" smtClean="0"/>
          </a:p>
          <a:p>
            <a:r>
              <a:rPr lang="en-US" altLang="ko-KR" dirty="0" err="1" smtClean="0"/>
              <a:t>kafka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The classic: Almost every real time systems uses it.</a:t>
            </a:r>
          </a:p>
          <a:p>
            <a:pPr lvl="1"/>
            <a:r>
              <a:rPr lang="en-US" altLang="ko-KR" dirty="0" smtClean="0"/>
              <a:t>Development Effort </a:t>
            </a:r>
            <a:r>
              <a:rPr lang="en-US" altLang="ko-KR" dirty="0"/>
              <a:t>&lt;</a:t>
            </a:r>
            <a:r>
              <a:rPr lang="en-US" altLang="ko-KR" dirty="0" smtClean="0"/>
              <a:t> kinesis</a:t>
            </a:r>
          </a:p>
          <a:p>
            <a:pPr lvl="1"/>
            <a:r>
              <a:rPr lang="en-US" altLang="ko-KR" dirty="0" smtClean="0"/>
              <a:t>Maintenance Effort(Scalability, Tuning) &gt; kinesis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11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Analysis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04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Batch Analysis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5"/>
          </a:xfrm>
        </p:spPr>
        <p:txBody>
          <a:bodyPr>
            <a:normAutofit/>
          </a:bodyPr>
          <a:lstStyle/>
          <a:p>
            <a:r>
              <a:rPr lang="en-US" altLang="ko-KR" sz="2200" dirty="0" smtClean="0"/>
              <a:t>Unlimited scale</a:t>
            </a:r>
          </a:p>
          <a:p>
            <a:pPr lvl="1"/>
            <a:r>
              <a:rPr lang="en-US" altLang="ko-KR" sz="1800" dirty="0" smtClean="0"/>
              <a:t>Jobs run for a few minutes to hours, days</a:t>
            </a:r>
          </a:p>
          <a:p>
            <a:r>
              <a:rPr lang="en-US" altLang="ko-KR" sz="2000" dirty="0" smtClean="0"/>
              <a:t>Hadoop</a:t>
            </a:r>
          </a:p>
          <a:p>
            <a:pPr lvl="1"/>
            <a:r>
              <a:rPr lang="en-US" altLang="ko-KR" sz="1800" dirty="0" smtClean="0"/>
              <a:t>HDFS + </a:t>
            </a:r>
            <a:r>
              <a:rPr lang="en-US" altLang="ko-KR" sz="1800" dirty="0" err="1" smtClean="0"/>
              <a:t>MapReduce</a:t>
            </a:r>
            <a:endParaRPr lang="ko-KR" altLang="en-US" sz="1800" dirty="0"/>
          </a:p>
        </p:txBody>
      </p:sp>
      <p:pic>
        <p:nvPicPr>
          <p:cNvPr id="12290" name="Picture 2" descr="C:\Users\admin\Desktop\image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062569"/>
            <a:ext cx="6057973" cy="318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2680" y="3121819"/>
            <a:ext cx="4968552" cy="5168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4408" y="4430721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</a:t>
            </a:r>
          </a:p>
          <a:p>
            <a:r>
              <a:rPr lang="en-US" altLang="ko-KR" dirty="0" smtClean="0"/>
              <a:t>Architecture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77575" y="365407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Java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1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**Hadoop Eco System</a:t>
            </a:r>
            <a:endParaRPr lang="ko-KR" altLang="en-US" dirty="0"/>
          </a:p>
        </p:txBody>
      </p:sp>
      <p:pic>
        <p:nvPicPr>
          <p:cNvPr id="21506" name="Picture 2" descr="http://www.nextree.co.kr/wp-content/uploads/2013/12/%EC%97%90%EC%BD%94%EC%8B%9C%EC%8A%A4%ED%85%9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7056784" cy="476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267744" y="4077072"/>
            <a:ext cx="4824536" cy="22322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1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**Hadoop Eco System</a:t>
            </a:r>
            <a:endParaRPr lang="ko-KR" altLang="en-US" dirty="0"/>
          </a:p>
        </p:txBody>
      </p:sp>
      <p:pic>
        <p:nvPicPr>
          <p:cNvPr id="19458" name="Picture 2" descr="http://1.bp.blogspot.com/-7Aa8EdQ2zAg/UheKFCHZHCI/AAAAAAAAB-g/AFvNNn3pA_Q/s1600/Hadoop_ecosyst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84784"/>
            <a:ext cx="7212038" cy="489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91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Batch Analysis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8840"/>
          </a:xfrm>
        </p:spPr>
        <p:txBody>
          <a:bodyPr/>
          <a:lstStyle/>
          <a:p>
            <a:r>
              <a:rPr lang="en-US" altLang="ko-KR" dirty="0" smtClean="0"/>
              <a:t>Query Input</a:t>
            </a:r>
          </a:p>
          <a:p>
            <a:pPr lvl="1"/>
            <a:r>
              <a:rPr lang="en-US" altLang="ko-KR" dirty="0" smtClean="0"/>
              <a:t>All data</a:t>
            </a:r>
          </a:p>
          <a:p>
            <a:pPr lvl="1"/>
            <a:r>
              <a:rPr lang="en-US" altLang="ko-KR" dirty="0" smtClean="0"/>
              <a:t>Too slow: “all data” is </a:t>
            </a:r>
            <a:r>
              <a:rPr lang="en-US" altLang="ko-KR" dirty="0" err="1" smtClean="0"/>
              <a:t>peta</a:t>
            </a:r>
            <a:r>
              <a:rPr lang="en-US" altLang="ko-KR" dirty="0" smtClean="0"/>
              <a:t>-byte scale</a:t>
            </a:r>
          </a:p>
          <a:p>
            <a:r>
              <a:rPr lang="en-US" altLang="ko-KR" dirty="0" err="1" smtClean="0"/>
              <a:t>Precomputed</a:t>
            </a:r>
            <a:r>
              <a:rPr lang="en-US" altLang="ko-KR" dirty="0" smtClean="0"/>
              <a:t> view</a:t>
            </a:r>
            <a:endParaRPr lang="ko-KR" altLang="en-US" dirty="0"/>
          </a:p>
        </p:txBody>
      </p:sp>
      <p:pic>
        <p:nvPicPr>
          <p:cNvPr id="13314" name="Picture 2" descr="C:\Users\admin\Desktop\image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055"/>
            <a:ext cx="6461646" cy="247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37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Batch Analysis</a:t>
            </a:r>
            <a:endParaRPr lang="ko-KR" altLang="en-US" dirty="0"/>
          </a:p>
        </p:txBody>
      </p:sp>
      <p:pic>
        <p:nvPicPr>
          <p:cNvPr id="14338" name="Picture 2" descr="C:\Users\admin\Desktop\image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38" y="1844824"/>
            <a:ext cx="8522719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07704" y="5834417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Fast action is the key of success in big data age</a:t>
            </a:r>
          </a:p>
          <a:p>
            <a:r>
              <a:rPr lang="en-US" altLang="ko-KR" dirty="0" smtClean="0"/>
              <a:t>Time is money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53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Real Time Analysis</a:t>
            </a:r>
            <a:endParaRPr lang="ko-KR" altLang="en-US" dirty="0"/>
          </a:p>
        </p:txBody>
      </p:sp>
      <p:pic>
        <p:nvPicPr>
          <p:cNvPr id="15362" name="Picture 2" descr="C:\Users\admin\Desktop\image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95862"/>
            <a:ext cx="8542072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8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Real Time Analysis</a:t>
            </a:r>
            <a:endParaRPr lang="ko-KR" altLang="en-US" dirty="0"/>
          </a:p>
        </p:txBody>
      </p:sp>
      <p:pic>
        <p:nvPicPr>
          <p:cNvPr id="16386" name="Picture 2" descr="C:\Users\admin\Desktop\image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54356"/>
            <a:ext cx="8869045" cy="450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81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Log Collecting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00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Real Time Analysis</a:t>
            </a:r>
            <a:endParaRPr lang="ko-KR" altLang="en-US" dirty="0"/>
          </a:p>
        </p:txBody>
      </p:sp>
      <p:pic>
        <p:nvPicPr>
          <p:cNvPr id="17410" name="Picture 2" descr="C:\Users\admin\Desktop\image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0848"/>
            <a:ext cx="8666088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50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Real Time Analysis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6672"/>
          </a:xfrm>
        </p:spPr>
        <p:txBody>
          <a:bodyPr/>
          <a:lstStyle/>
          <a:p>
            <a:r>
              <a:rPr lang="en-US" altLang="ko-KR" dirty="0" smtClean="0"/>
              <a:t>Big Data Trend</a:t>
            </a:r>
          </a:p>
          <a:p>
            <a:pPr lvl="1"/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971600" y="2708920"/>
            <a:ext cx="1584176" cy="86409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Bigger Data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699792" y="314096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3491880" y="2644542"/>
            <a:ext cx="1656184" cy="100811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Longer</a:t>
            </a:r>
          </a:p>
          <a:p>
            <a:pPr algn="ctr"/>
            <a:r>
              <a:rPr lang="en-US" altLang="ko-KR" dirty="0" smtClean="0"/>
              <a:t>Batch Time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12160" y="2204864"/>
            <a:ext cx="2304256" cy="187220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Real Time</a:t>
            </a:r>
          </a:p>
          <a:p>
            <a:pPr algn="ctr"/>
            <a:r>
              <a:rPr lang="en-US" altLang="ko-KR" dirty="0" smtClean="0"/>
              <a:t>Analysis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4932040" y="4293096"/>
            <a:ext cx="1728192" cy="12241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Hadoop Batch Analysis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148064" y="3645024"/>
            <a:ext cx="216024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5364088" y="3140968"/>
            <a:ext cx="576064" cy="7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6559" y="3969060"/>
            <a:ext cx="2448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Accuracy</a:t>
            </a:r>
          </a:p>
          <a:p>
            <a:r>
              <a:rPr lang="en-US" altLang="ko-KR" dirty="0" smtClean="0"/>
              <a:t>- Batch &gt; Real Time</a:t>
            </a:r>
          </a:p>
          <a:p>
            <a:endParaRPr lang="en-US" altLang="ko-KR" dirty="0"/>
          </a:p>
          <a:p>
            <a:r>
              <a:rPr lang="en-US" altLang="ko-KR" dirty="0" smtClean="0"/>
              <a:t>Speed</a:t>
            </a:r>
          </a:p>
          <a:p>
            <a:r>
              <a:rPr lang="en-US" altLang="ko-KR" dirty="0" smtClean="0"/>
              <a:t>- Real Time &gt; Batch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1600" y="5899632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 smtClean="0"/>
              <a:t>Hadoop is about to include real time analysis in it’s territory</a:t>
            </a:r>
            <a:endParaRPr lang="ko-KR" altLang="en-US" sz="2000" b="1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2699792" y="4184504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mathematics &amp; statistics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83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971600" y="1916832"/>
            <a:ext cx="2160240" cy="39604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Real Time Analysis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31" y="3571692"/>
            <a:ext cx="165735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1440160" cy="66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순서도: 자기 디스크 5"/>
          <p:cNvSpPr/>
          <p:nvPr/>
        </p:nvSpPr>
        <p:spPr>
          <a:xfrm>
            <a:off x="1475656" y="4719342"/>
            <a:ext cx="1152128" cy="108012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NoSQL DBMS</a:t>
            </a:r>
            <a:endParaRPr lang="ko-KR" alt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140" y="2161646"/>
            <a:ext cx="1859160" cy="40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 descr="C:\Users\admin\Desktop\image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584345"/>
            <a:ext cx="3888432" cy="242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3707904" y="338702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18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Apache Storm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ko-KR" dirty="0" smtClean="0"/>
              <a:t>Real time Data Stream Analysis Framework</a:t>
            </a:r>
          </a:p>
          <a:p>
            <a:pPr lvl="1"/>
            <a:r>
              <a:rPr lang="en-US" altLang="ko-KR" dirty="0" smtClean="0"/>
              <a:t>Real time version of Hadoop</a:t>
            </a:r>
          </a:p>
          <a:p>
            <a:endParaRPr lang="en-US" altLang="ko-KR" dirty="0"/>
          </a:p>
          <a:p>
            <a:r>
              <a:rPr lang="en-US" altLang="ko-KR" dirty="0" smtClean="0"/>
              <a:t>Processing Model: DAG</a:t>
            </a:r>
          </a:p>
          <a:p>
            <a:endParaRPr lang="en-US" altLang="ko-KR" dirty="0"/>
          </a:p>
          <a:p>
            <a:r>
              <a:rPr lang="en-US" altLang="ko-KR" dirty="0" smtClean="0"/>
              <a:t>1 Analysis Job : 1 Topology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 Topology have</a:t>
            </a:r>
          </a:p>
          <a:p>
            <a:pPr lvl="1"/>
            <a:r>
              <a:rPr lang="en-US" altLang="ko-KR" dirty="0" smtClean="0"/>
              <a:t>Multiple </a:t>
            </a:r>
            <a:r>
              <a:rPr lang="en-US" altLang="ko-KR" dirty="0" smtClean="0"/>
              <a:t>spouts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Multiple </a:t>
            </a:r>
            <a:r>
              <a:rPr lang="en-US" altLang="ko-KR" dirty="0" smtClean="0"/>
              <a:t>bolts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Spout</a:t>
            </a:r>
          </a:p>
          <a:p>
            <a:pPr lvl="1"/>
            <a:r>
              <a:rPr lang="en-US" altLang="ko-KR" dirty="0" smtClean="0"/>
              <a:t>Data entrance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Bolt</a:t>
            </a:r>
          </a:p>
          <a:p>
            <a:pPr lvl="1"/>
            <a:r>
              <a:rPr lang="en-US" altLang="ko-KR" dirty="0" smtClean="0"/>
              <a:t>Data processor</a:t>
            </a:r>
          </a:p>
          <a:p>
            <a:pPr lvl="1"/>
            <a:r>
              <a:rPr lang="en-US" altLang="ko-KR" dirty="0" smtClean="0"/>
              <a:t>Propagate stream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501008"/>
            <a:ext cx="5144310" cy="271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09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Storm Topology</a:t>
            </a:r>
            <a:endParaRPr lang="ko-KR" altLang="en-US" dirty="0"/>
          </a:p>
        </p:txBody>
      </p:sp>
      <p:pic>
        <p:nvPicPr>
          <p:cNvPr id="22530" name="Picture 2" descr="C:\Users\admin\Desktop\image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204864"/>
            <a:ext cx="4300676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44" y="3407391"/>
            <a:ext cx="1859160" cy="40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249" y="4221088"/>
            <a:ext cx="1534005" cy="115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449094" y="3524226"/>
            <a:ext cx="676948" cy="144016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3449094" y="4581128"/>
            <a:ext cx="676948" cy="144016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82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Storm Component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Zookeeper</a:t>
            </a:r>
          </a:p>
          <a:p>
            <a:pPr lvl="1"/>
            <a:r>
              <a:rPr lang="en-US" altLang="ko-KR" dirty="0" smtClean="0"/>
              <a:t>Store all state data</a:t>
            </a:r>
          </a:p>
          <a:p>
            <a:r>
              <a:rPr lang="en-US" altLang="ko-KR" dirty="0" smtClean="0"/>
              <a:t>Nimbus</a:t>
            </a:r>
          </a:p>
          <a:p>
            <a:pPr lvl="1"/>
            <a:r>
              <a:rPr lang="en-US" altLang="ko-KR" dirty="0" smtClean="0"/>
              <a:t>Single Master Node</a:t>
            </a:r>
          </a:p>
          <a:p>
            <a:pPr lvl="1"/>
            <a:r>
              <a:rPr lang="en-US" altLang="ko-KR" dirty="0" smtClean="0"/>
              <a:t>Fail Fast</a:t>
            </a:r>
          </a:p>
          <a:p>
            <a:pPr lvl="1"/>
            <a:r>
              <a:rPr lang="en-US" altLang="ko-KR" dirty="0" smtClean="0"/>
              <a:t>Distribute application code across workers</a:t>
            </a:r>
          </a:p>
          <a:p>
            <a:r>
              <a:rPr lang="en-US" altLang="ko-KR" dirty="0" smtClean="0"/>
              <a:t>Supervisor</a:t>
            </a:r>
          </a:p>
          <a:p>
            <a:pPr lvl="1"/>
            <a:r>
              <a:rPr lang="en-US" altLang="ko-KR" dirty="0" smtClean="0"/>
              <a:t>Worker node</a:t>
            </a:r>
          </a:p>
          <a:p>
            <a:pPr lvl="1"/>
            <a:r>
              <a:rPr lang="en-US" altLang="ko-KR" dirty="0" smtClean="0"/>
              <a:t>Execute task: Spout / Bolt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6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**Topology Deployment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55576" y="3498775"/>
            <a:ext cx="81369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400" dirty="0" smtClean="0">
                <a:latin typeface="Arial Unicode MS" pitchFamily="50" charset="-127"/>
                <a:ea typeface="굴림" pitchFamily="50" charset="-127"/>
                <a:cs typeface="굴림" pitchFamily="50" charset="-127"/>
              </a:rPr>
              <a:t>/&gt; </a:t>
            </a:r>
            <a:r>
              <a:rPr kumimoji="1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storm </a:t>
            </a:r>
            <a:r>
              <a:rPr kumimoji="1" lang="en-US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jar </a:t>
            </a:r>
            <a:r>
              <a:rPr kumimoji="1" lang="en-US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kumimoji="1" lang="en-US" altLang="ko-K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mytopology</a:t>
            </a:r>
            <a:r>
              <a:rPr kumimoji="1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.jar </a:t>
            </a:r>
            <a:r>
              <a:rPr kumimoji="1" lang="en-US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 com</a:t>
            </a:r>
            <a:r>
              <a:rPr kumimoji="1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.MyTopology</a:t>
            </a:r>
            <a:r>
              <a:rPr kumimoji="1" lang="en-US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.main</a:t>
            </a:r>
            <a:r>
              <a:rPr kumimoji="1" lang="en-US" altLang="ko-KR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  </a:t>
            </a:r>
            <a:r>
              <a:rPr kumimoji="1" lang="en-US" altLang="ko-KR" sz="2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굴림" pitchFamily="50" charset="-127"/>
                <a:cs typeface="굴림" pitchFamily="50" charset="-127"/>
              </a:rPr>
              <a:t>arg</a:t>
            </a:r>
            <a:r>
              <a:rPr kumimoji="1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77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esktop\image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692696"/>
            <a:ext cx="4300676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>
          <a:xfrm>
            <a:off x="1763688" y="4077072"/>
            <a:ext cx="1440160" cy="79208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nimbus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00192" y="335699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workers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5004048" y="2276872"/>
            <a:ext cx="1512168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139952" y="4005064"/>
            <a:ext cx="1440160" cy="7200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zookeeper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>
            <a:off x="3419872" y="4365104"/>
            <a:ext cx="504056" cy="2880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3539258">
            <a:off x="5877927" y="3685027"/>
            <a:ext cx="301605" cy="530681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969834" y="5589243"/>
            <a:ext cx="206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my_application.jar</a:t>
            </a:r>
            <a:endParaRPr lang="ko-KR" altLang="en-US" dirty="0"/>
          </a:p>
        </p:txBody>
      </p:sp>
      <p:cxnSp>
        <p:nvCxnSpPr>
          <p:cNvPr id="16" name="꺾인 연결선 15"/>
          <p:cNvCxnSpPr>
            <a:endCxn id="5" idx="4"/>
          </p:cNvCxnSpPr>
          <p:nvPr/>
        </p:nvCxnSpPr>
        <p:spPr>
          <a:xfrm rot="10800000">
            <a:off x="2483768" y="4869161"/>
            <a:ext cx="1368152" cy="90474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 flipV="1">
            <a:off x="1763688" y="1268760"/>
            <a:ext cx="504056" cy="25922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3275856" y="3501009"/>
            <a:ext cx="2016224" cy="57606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07704" y="1052736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storm cluster</a:t>
            </a:r>
            <a:endParaRPr lang="ko-KR" altLang="en-US" dirty="0"/>
          </a:p>
        </p:txBody>
      </p:sp>
      <p:pic>
        <p:nvPicPr>
          <p:cNvPr id="23554" name="Picture 2" descr="C:\Users\admin\Desktop\image2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333974"/>
            <a:ext cx="2721820" cy="25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왼쪽 중괄호 23"/>
          <p:cNvSpPr/>
          <p:nvPr/>
        </p:nvSpPr>
        <p:spPr>
          <a:xfrm>
            <a:off x="5940152" y="5321534"/>
            <a:ext cx="216024" cy="9157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3356992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Code Example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1047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Storm Parallel Processing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Worker</a:t>
            </a:r>
          </a:p>
          <a:p>
            <a:pPr lvl="1"/>
            <a:r>
              <a:rPr lang="en-US" altLang="ko-KR" dirty="0" smtClean="0"/>
              <a:t>Number of JVM Process</a:t>
            </a:r>
          </a:p>
          <a:p>
            <a:r>
              <a:rPr lang="en-US" altLang="ko-KR" dirty="0" smtClean="0"/>
              <a:t>Executor</a:t>
            </a:r>
          </a:p>
          <a:p>
            <a:pPr lvl="1"/>
            <a:r>
              <a:rPr lang="en-US" altLang="ko-KR" dirty="0" smtClean="0"/>
              <a:t>Number of thread in 1 worker process</a:t>
            </a:r>
          </a:p>
          <a:p>
            <a:r>
              <a:rPr lang="en-US" altLang="ko-KR" dirty="0" smtClean="0"/>
              <a:t>Task</a:t>
            </a:r>
          </a:p>
          <a:p>
            <a:pPr lvl="1"/>
            <a:r>
              <a:rPr lang="en-US" altLang="ko-KR" dirty="0" smtClean="0"/>
              <a:t>Number of task per </a:t>
            </a:r>
            <a:r>
              <a:rPr lang="en-US" altLang="ko-KR" i="1" dirty="0" smtClean="0"/>
              <a:t>component</a:t>
            </a:r>
          </a:p>
          <a:p>
            <a:pPr lvl="1"/>
            <a:r>
              <a:rPr lang="en-US" altLang="ko-KR" i="1" dirty="0" smtClean="0">
                <a:solidFill>
                  <a:srgbClr val="FF0000"/>
                </a:solidFill>
              </a:rPr>
              <a:t>For future scalability not for parallelism</a:t>
            </a:r>
            <a:endParaRPr lang="ko-KR" altLang="en-US" i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9592" y="2261591"/>
            <a:ext cx="18751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web logs</a:t>
            </a:r>
          </a:p>
          <a:p>
            <a:r>
              <a:rPr lang="en-US" altLang="ko-KR" dirty="0" smtClean="0"/>
              <a:t>API server logs</a:t>
            </a:r>
          </a:p>
          <a:p>
            <a:r>
              <a:rPr lang="en-US" altLang="ko-KR" dirty="0" smtClean="0"/>
              <a:t>Debug logs</a:t>
            </a:r>
          </a:p>
          <a:p>
            <a:r>
              <a:rPr lang="en-US" altLang="ko-KR" dirty="0" smtClean="0"/>
              <a:t>Monitoring logs</a:t>
            </a:r>
          </a:p>
          <a:p>
            <a:r>
              <a:rPr lang="en-US" altLang="ko-KR" dirty="0" smtClean="0"/>
              <a:t>Sensor logs</a:t>
            </a:r>
          </a:p>
          <a:p>
            <a:r>
              <a:rPr lang="en-US" altLang="ko-KR" dirty="0" smtClean="0"/>
              <a:t>Offline logs</a:t>
            </a:r>
          </a:p>
          <a:p>
            <a:r>
              <a:rPr lang="en-US" altLang="ko-KR" dirty="0" smtClean="0"/>
              <a:t>....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72200" y="2612811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File logs</a:t>
            </a:r>
          </a:p>
          <a:p>
            <a:r>
              <a:rPr lang="en-US" altLang="ko-KR" dirty="0" smtClean="0"/>
              <a:t>Console logs</a:t>
            </a:r>
          </a:p>
          <a:p>
            <a:r>
              <a:rPr lang="en-US" altLang="ko-KR" dirty="0" smtClean="0"/>
              <a:t>Memory logs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987824" y="3074476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23928" y="286887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Formatting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5292080" y="3074476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31883" y="1760882"/>
            <a:ext cx="14581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logback</a:t>
            </a:r>
            <a:r>
              <a:rPr lang="en-US" altLang="ko-KR" sz="1100" dirty="0" smtClean="0"/>
              <a:t> </a:t>
            </a:r>
          </a:p>
          <a:p>
            <a:r>
              <a:rPr lang="en-US" altLang="ko-KR" sz="1100" dirty="0"/>
              <a:t>l</a:t>
            </a:r>
            <a:r>
              <a:rPr lang="en-US" altLang="ko-KR" sz="1100" dirty="0" smtClean="0"/>
              <a:t>og4j / log4j2 / slf4j</a:t>
            </a:r>
          </a:p>
          <a:p>
            <a:r>
              <a:rPr lang="en-US" altLang="ko-KR" sz="1100" dirty="0" smtClean="0"/>
              <a:t>log stash</a:t>
            </a:r>
          </a:p>
          <a:p>
            <a:r>
              <a:rPr lang="en-US" altLang="ko-KR" sz="1100" dirty="0" smtClean="0"/>
              <a:t>LMAX </a:t>
            </a:r>
            <a:r>
              <a:rPr lang="en-US" altLang="ko-KR" sz="1100" dirty="0" err="1" smtClean="0"/>
              <a:t>Distrupter</a:t>
            </a:r>
            <a:endParaRPr lang="en-US" altLang="ko-KR" sz="1100" dirty="0" smtClean="0"/>
          </a:p>
          <a:p>
            <a:r>
              <a:rPr lang="en-US" altLang="ko-KR" sz="1100" dirty="0" err="1" smtClean="0"/>
              <a:t>syslogd</a:t>
            </a:r>
            <a:endParaRPr lang="en-US" altLang="ko-KR" sz="1100" dirty="0" smtClean="0"/>
          </a:p>
          <a:p>
            <a:r>
              <a:rPr lang="en-US" altLang="ko-KR" sz="1100" dirty="0"/>
              <a:t>d</a:t>
            </a:r>
            <a:r>
              <a:rPr lang="en-US" altLang="ko-KR" sz="1100" dirty="0" smtClean="0"/>
              <a:t>isk file I/O</a:t>
            </a:r>
            <a:endParaRPr lang="ko-KR" alt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1880" y="4376137"/>
            <a:ext cx="226825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Distributed Queue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Apache Kafka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Amazon Kinesis</a:t>
            </a:r>
            <a:endParaRPr lang="ko-KR" altLang="en-US" dirty="0"/>
          </a:p>
        </p:txBody>
      </p:sp>
      <p:cxnSp>
        <p:nvCxnSpPr>
          <p:cNvPr id="18" name="꺾인 연결선 17"/>
          <p:cNvCxnSpPr>
            <a:stCxn id="9" idx="2"/>
            <a:endCxn id="16" idx="3"/>
          </p:cNvCxnSpPr>
          <p:nvPr/>
        </p:nvCxnSpPr>
        <p:spPr>
          <a:xfrm rot="5400000">
            <a:off x="5811380" y="3484893"/>
            <a:ext cx="1301661" cy="140415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56133" y="3822139"/>
            <a:ext cx="12961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Flume</a:t>
            </a:r>
          </a:p>
          <a:p>
            <a:r>
              <a:rPr lang="en-US" altLang="ko-KR" sz="1100" dirty="0" err="1" smtClean="0"/>
              <a:t>Fluentd</a:t>
            </a:r>
            <a:endParaRPr lang="en-US" altLang="ko-KR" sz="1100" dirty="0" smtClean="0"/>
          </a:p>
          <a:p>
            <a:r>
              <a:rPr lang="en-US" altLang="ko-KR" sz="1100" dirty="0" smtClean="0"/>
              <a:t>Thrift</a:t>
            </a:r>
          </a:p>
          <a:p>
            <a:r>
              <a:rPr lang="en-US" altLang="ko-KR" sz="1100" dirty="0" smtClean="0"/>
              <a:t>Avro</a:t>
            </a:r>
          </a:p>
          <a:p>
            <a:r>
              <a:rPr lang="en-US" altLang="ko-KR" sz="1100" dirty="0" smtClean="0"/>
              <a:t>Queue SDK</a:t>
            </a:r>
          </a:p>
          <a:p>
            <a:r>
              <a:rPr lang="en-US" altLang="ko-KR" sz="1100" dirty="0" smtClean="0"/>
              <a:t>Socket I/O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54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**Parallel Processing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27821" y="1398582"/>
            <a:ext cx="122413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Node 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00029" y="1398582"/>
            <a:ext cx="122413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Node 2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944445" y="1398582"/>
            <a:ext cx="122413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Node 4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072237" y="1398582"/>
            <a:ext cx="122413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Node 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83803" y="2784347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set number of worker: 2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6214" y="3496106"/>
            <a:ext cx="312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set number of executor: 4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16251" y="2645846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at runtime, nimbus choose two nodes 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8" idx="3"/>
            <a:endCxn id="10" idx="1"/>
          </p:cNvCxnSpPr>
          <p:nvPr/>
        </p:nvCxnSpPr>
        <p:spPr>
          <a:xfrm flipV="1">
            <a:off x="4364123" y="2969012"/>
            <a:ext cx="115212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20687" y="3496106"/>
            <a:ext cx="2839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each worker create 2 threads</a:t>
            </a:r>
            <a:endParaRPr lang="ko-KR" altLang="en-US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436131" y="3720451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269631" y="4289851"/>
            <a:ext cx="1260140" cy="20806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420419" y="5578444"/>
            <a:ext cx="936104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executor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3377643" y="442631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worker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413647" y="4930372"/>
            <a:ext cx="936104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executor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4937781" y="4294459"/>
            <a:ext cx="1260140" cy="20806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088569" y="5583052"/>
            <a:ext cx="936104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executor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045793" y="443092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worker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5081797" y="4934980"/>
            <a:ext cx="936104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executor</a:t>
            </a:r>
            <a:endParaRPr lang="ko-KR" altLang="en-US" sz="1200" dirty="0"/>
          </a:p>
        </p:txBody>
      </p:sp>
      <p:sp>
        <p:nvSpPr>
          <p:cNvPr id="26" name="타원 25"/>
          <p:cNvSpPr/>
          <p:nvPr/>
        </p:nvSpPr>
        <p:spPr>
          <a:xfrm>
            <a:off x="7014047" y="4930372"/>
            <a:ext cx="912066" cy="50866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</a:t>
            </a:r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7014047" y="5593848"/>
            <a:ext cx="912066" cy="50866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</a:t>
            </a:r>
            <a:endParaRPr lang="ko-KR" altLang="en-US" dirty="0"/>
          </a:p>
        </p:txBody>
      </p:sp>
      <p:cxnSp>
        <p:nvCxnSpPr>
          <p:cNvPr id="29" name="직선 화살표 연결선 28"/>
          <p:cNvCxnSpPr>
            <a:stCxn id="25" idx="3"/>
            <a:endCxn id="26" idx="2"/>
          </p:cNvCxnSpPr>
          <p:nvPr/>
        </p:nvCxnSpPr>
        <p:spPr>
          <a:xfrm flipV="1">
            <a:off x="6017901" y="5184704"/>
            <a:ext cx="996146" cy="23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3"/>
            <a:endCxn id="27" idx="2"/>
          </p:cNvCxnSpPr>
          <p:nvPr/>
        </p:nvCxnSpPr>
        <p:spPr>
          <a:xfrm>
            <a:off x="6024673" y="5835080"/>
            <a:ext cx="989374" cy="13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1925997" y="4921028"/>
            <a:ext cx="912066" cy="50866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1943890" y="5593848"/>
            <a:ext cx="912066" cy="50866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</a:t>
            </a:r>
            <a:endParaRPr lang="ko-KR" altLang="en-US" dirty="0"/>
          </a:p>
        </p:txBody>
      </p:sp>
      <p:cxnSp>
        <p:nvCxnSpPr>
          <p:cNvPr id="36" name="직선 화살표 연결선 35"/>
          <p:cNvCxnSpPr>
            <a:stCxn id="21" idx="1"/>
            <a:endCxn id="32" idx="6"/>
          </p:cNvCxnSpPr>
          <p:nvPr/>
        </p:nvCxnSpPr>
        <p:spPr>
          <a:xfrm flipH="1" flipV="1">
            <a:off x="2838063" y="5175360"/>
            <a:ext cx="575584" cy="7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9" idx="1"/>
            <a:endCxn id="34" idx="6"/>
          </p:cNvCxnSpPr>
          <p:nvPr/>
        </p:nvCxnSpPr>
        <p:spPr>
          <a:xfrm flipH="1">
            <a:off x="2855956" y="5830472"/>
            <a:ext cx="564463" cy="177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4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Grouping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Shuffle</a:t>
            </a:r>
          </a:p>
          <a:p>
            <a:pPr lvl="1"/>
            <a:r>
              <a:rPr lang="en-US" altLang="ko-KR" dirty="0" smtClean="0"/>
              <a:t>Equally distribute tuples across parallel bolts</a:t>
            </a:r>
          </a:p>
          <a:p>
            <a:r>
              <a:rPr lang="en-US" altLang="ko-KR" dirty="0" smtClean="0"/>
              <a:t>Field</a:t>
            </a:r>
          </a:p>
          <a:p>
            <a:pPr lvl="1"/>
            <a:r>
              <a:rPr lang="en-US" altLang="ko-KR" dirty="0" smtClean="0"/>
              <a:t>Routes tuples to bolt based on the values of the specified field. </a:t>
            </a:r>
          </a:p>
          <a:p>
            <a:pPr lvl="1"/>
            <a:r>
              <a:rPr lang="en-US" altLang="ko-KR" dirty="0" err="1" smtClean="0"/>
              <a:t>cf</a:t>
            </a:r>
            <a:r>
              <a:rPr lang="en-US" altLang="ko-KR" dirty="0" smtClean="0"/>
              <a:t>) group by</a:t>
            </a:r>
          </a:p>
          <a:p>
            <a:r>
              <a:rPr lang="en-US" altLang="ko-KR" dirty="0" smtClean="0"/>
              <a:t>All</a:t>
            </a:r>
          </a:p>
          <a:p>
            <a:pPr lvl="1"/>
            <a:r>
              <a:rPr lang="en-US" altLang="ko-KR" dirty="0" smtClean="0"/>
              <a:t>Broadcast all tuples to bolts</a:t>
            </a:r>
          </a:p>
          <a:p>
            <a:r>
              <a:rPr lang="en-US" altLang="ko-KR" dirty="0" smtClean="0"/>
              <a:t>Global</a:t>
            </a:r>
          </a:p>
          <a:p>
            <a:pPr lvl="1"/>
            <a:r>
              <a:rPr lang="en-US" altLang="ko-KR" dirty="0" smtClean="0"/>
              <a:t>Route all tuples to a single bolt executor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69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683568" y="1438903"/>
            <a:ext cx="1152128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spout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9792" y="1546915"/>
            <a:ext cx="1368152" cy="6480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148064" y="944724"/>
            <a:ext cx="1368152" cy="6480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5148064" y="1772571"/>
            <a:ext cx="1368152" cy="6480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092280" y="1707801"/>
            <a:ext cx="1368152" cy="6480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D</a:t>
            </a:r>
            <a:endParaRPr lang="ko-KR" altLang="en-US" dirty="0"/>
          </a:p>
        </p:txBody>
      </p:sp>
      <p:cxnSp>
        <p:nvCxnSpPr>
          <p:cNvPr id="10" name="직선 연결선 9"/>
          <p:cNvCxnSpPr>
            <a:stCxn id="5" idx="4"/>
          </p:cNvCxnSpPr>
          <p:nvPr/>
        </p:nvCxnSpPr>
        <p:spPr>
          <a:xfrm>
            <a:off x="3383868" y="2194987"/>
            <a:ext cx="0" cy="3754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491880" y="2580508"/>
            <a:ext cx="1368152" cy="6480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A1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3530402" y="3501008"/>
            <a:ext cx="1368152" cy="6480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A2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3531032" y="4365104"/>
            <a:ext cx="1368152" cy="6480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3542394" y="5212666"/>
            <a:ext cx="1368152" cy="6480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A4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4" idx="6"/>
            <a:endCxn id="5" idx="2"/>
          </p:cNvCxnSpPr>
          <p:nvPr/>
        </p:nvCxnSpPr>
        <p:spPr>
          <a:xfrm>
            <a:off x="1835696" y="1870951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5" idx="6"/>
            <a:endCxn id="6" idx="2"/>
          </p:cNvCxnSpPr>
          <p:nvPr/>
        </p:nvCxnSpPr>
        <p:spPr>
          <a:xfrm flipV="1">
            <a:off x="4067944" y="1268760"/>
            <a:ext cx="1080120" cy="6021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5" idx="6"/>
            <a:endCxn id="7" idx="2"/>
          </p:cNvCxnSpPr>
          <p:nvPr/>
        </p:nvCxnSpPr>
        <p:spPr>
          <a:xfrm>
            <a:off x="4067944" y="1870951"/>
            <a:ext cx="1080120" cy="2256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" idx="6"/>
            <a:endCxn id="8" idx="2"/>
          </p:cNvCxnSpPr>
          <p:nvPr/>
        </p:nvCxnSpPr>
        <p:spPr>
          <a:xfrm>
            <a:off x="6516216" y="1268760"/>
            <a:ext cx="576064" cy="7630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7" idx="6"/>
            <a:endCxn id="8" idx="2"/>
          </p:cNvCxnSpPr>
          <p:nvPr/>
        </p:nvCxnSpPr>
        <p:spPr>
          <a:xfrm flipV="1">
            <a:off x="6516216" y="2031837"/>
            <a:ext cx="576064" cy="64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>
            <a:stCxn id="11" idx="2"/>
          </p:cNvCxnSpPr>
          <p:nvPr/>
        </p:nvCxnSpPr>
        <p:spPr>
          <a:xfrm flipH="1">
            <a:off x="3383868" y="2904544"/>
            <a:ext cx="1080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12" idx="2"/>
          </p:cNvCxnSpPr>
          <p:nvPr/>
        </p:nvCxnSpPr>
        <p:spPr>
          <a:xfrm flipH="1">
            <a:off x="3383868" y="3825044"/>
            <a:ext cx="1465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13" idx="2"/>
          </p:cNvCxnSpPr>
          <p:nvPr/>
        </p:nvCxnSpPr>
        <p:spPr>
          <a:xfrm flipH="1">
            <a:off x="3383868" y="4689140"/>
            <a:ext cx="147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4" idx="2"/>
          </p:cNvCxnSpPr>
          <p:nvPr/>
        </p:nvCxnSpPr>
        <p:spPr>
          <a:xfrm flipH="1">
            <a:off x="3383868" y="5536702"/>
            <a:ext cx="1585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4" idx="5"/>
          </p:cNvCxnSpPr>
          <p:nvPr/>
        </p:nvCxnSpPr>
        <p:spPr>
          <a:xfrm>
            <a:off x="1666971" y="2176455"/>
            <a:ext cx="1536877" cy="7280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4" idx="5"/>
          </p:cNvCxnSpPr>
          <p:nvPr/>
        </p:nvCxnSpPr>
        <p:spPr>
          <a:xfrm>
            <a:off x="1666971" y="2176455"/>
            <a:ext cx="1536877" cy="16845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4" idx="5"/>
          </p:cNvCxnSpPr>
          <p:nvPr/>
        </p:nvCxnSpPr>
        <p:spPr>
          <a:xfrm>
            <a:off x="1666971" y="2176455"/>
            <a:ext cx="1536877" cy="2512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4" idx="5"/>
          </p:cNvCxnSpPr>
          <p:nvPr/>
        </p:nvCxnSpPr>
        <p:spPr>
          <a:xfrm>
            <a:off x="1666971" y="2176455"/>
            <a:ext cx="1536877" cy="33602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3568" y="3018751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shuffle</a:t>
            </a:r>
          </a:p>
          <a:p>
            <a:r>
              <a:rPr lang="en-US" altLang="ko-KR" dirty="0" smtClean="0"/>
              <a:t>grouping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880162" y="243355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t1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852192" y="3104759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t2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851113" y="396441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t3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879812" y="479715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t4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818752" y="2792531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“A”,”B”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4910546" y="3699486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“A”,”B”</a:t>
            </a:r>
            <a:endParaRPr lang="ko-KR" alt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4886353" y="4550640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“A”,”C”,”D”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4910546" y="5398202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“A”,”B”,”D”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395536" y="4472245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“A”,”A”,”A”,”A”,”B”,”B”,</a:t>
            </a:r>
          </a:p>
          <a:p>
            <a:r>
              <a:rPr lang="en-US" altLang="ko-KR" dirty="0" smtClean="0"/>
              <a:t>“C”,”B”,”D”,”D”</a:t>
            </a:r>
            <a:endParaRPr lang="ko-KR" altLang="en-US" dirty="0"/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46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683568" y="1438903"/>
            <a:ext cx="1152128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spout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9792" y="1546915"/>
            <a:ext cx="1368152" cy="6480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148064" y="944724"/>
            <a:ext cx="1368152" cy="6480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5195879" y="1790678"/>
            <a:ext cx="1368152" cy="6480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092280" y="1707801"/>
            <a:ext cx="1368152" cy="6480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D</a:t>
            </a:r>
            <a:endParaRPr lang="ko-KR" altLang="en-US" dirty="0"/>
          </a:p>
        </p:txBody>
      </p:sp>
      <p:cxnSp>
        <p:nvCxnSpPr>
          <p:cNvPr id="10" name="직선 연결선 9"/>
          <p:cNvCxnSpPr>
            <a:stCxn id="5" idx="4"/>
          </p:cNvCxnSpPr>
          <p:nvPr/>
        </p:nvCxnSpPr>
        <p:spPr>
          <a:xfrm>
            <a:off x="3383868" y="2194987"/>
            <a:ext cx="0" cy="3754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491880" y="2580508"/>
            <a:ext cx="1368152" cy="6480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A1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3530402" y="3501008"/>
            <a:ext cx="1368152" cy="6480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A2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3531032" y="4365104"/>
            <a:ext cx="1368152" cy="6480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3542394" y="5212666"/>
            <a:ext cx="1368152" cy="6480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A4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4" idx="6"/>
            <a:endCxn id="5" idx="2"/>
          </p:cNvCxnSpPr>
          <p:nvPr/>
        </p:nvCxnSpPr>
        <p:spPr>
          <a:xfrm>
            <a:off x="1835696" y="1870951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5" idx="6"/>
            <a:endCxn id="6" idx="2"/>
          </p:cNvCxnSpPr>
          <p:nvPr/>
        </p:nvCxnSpPr>
        <p:spPr>
          <a:xfrm flipV="1">
            <a:off x="4067944" y="1268760"/>
            <a:ext cx="1080120" cy="6021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5" idx="6"/>
            <a:endCxn id="7" idx="2"/>
          </p:cNvCxnSpPr>
          <p:nvPr/>
        </p:nvCxnSpPr>
        <p:spPr>
          <a:xfrm>
            <a:off x="4067944" y="1870951"/>
            <a:ext cx="1127935" cy="2437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" idx="6"/>
            <a:endCxn id="8" idx="2"/>
          </p:cNvCxnSpPr>
          <p:nvPr/>
        </p:nvCxnSpPr>
        <p:spPr>
          <a:xfrm>
            <a:off x="6516216" y="1268760"/>
            <a:ext cx="576064" cy="7630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7" idx="6"/>
            <a:endCxn id="8" idx="2"/>
          </p:cNvCxnSpPr>
          <p:nvPr/>
        </p:nvCxnSpPr>
        <p:spPr>
          <a:xfrm flipV="1">
            <a:off x="6564031" y="2031837"/>
            <a:ext cx="528249" cy="82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>
            <a:stCxn id="11" idx="2"/>
          </p:cNvCxnSpPr>
          <p:nvPr/>
        </p:nvCxnSpPr>
        <p:spPr>
          <a:xfrm flipH="1">
            <a:off x="3383868" y="2904544"/>
            <a:ext cx="1080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12" idx="2"/>
          </p:cNvCxnSpPr>
          <p:nvPr/>
        </p:nvCxnSpPr>
        <p:spPr>
          <a:xfrm flipH="1">
            <a:off x="3383868" y="3825044"/>
            <a:ext cx="1465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13" idx="2"/>
          </p:cNvCxnSpPr>
          <p:nvPr/>
        </p:nvCxnSpPr>
        <p:spPr>
          <a:xfrm flipH="1">
            <a:off x="3383868" y="4689140"/>
            <a:ext cx="147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4" idx="2"/>
          </p:cNvCxnSpPr>
          <p:nvPr/>
        </p:nvCxnSpPr>
        <p:spPr>
          <a:xfrm flipH="1">
            <a:off x="3383868" y="5536702"/>
            <a:ext cx="1585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4" idx="5"/>
          </p:cNvCxnSpPr>
          <p:nvPr/>
        </p:nvCxnSpPr>
        <p:spPr>
          <a:xfrm>
            <a:off x="1666971" y="2176455"/>
            <a:ext cx="1536877" cy="7280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4" idx="5"/>
          </p:cNvCxnSpPr>
          <p:nvPr/>
        </p:nvCxnSpPr>
        <p:spPr>
          <a:xfrm>
            <a:off x="1666971" y="2176455"/>
            <a:ext cx="1536877" cy="16845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4" idx="5"/>
          </p:cNvCxnSpPr>
          <p:nvPr/>
        </p:nvCxnSpPr>
        <p:spPr>
          <a:xfrm>
            <a:off x="1666971" y="2176455"/>
            <a:ext cx="1536877" cy="2512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4" idx="5"/>
          </p:cNvCxnSpPr>
          <p:nvPr/>
        </p:nvCxnSpPr>
        <p:spPr>
          <a:xfrm>
            <a:off x="1666971" y="2176455"/>
            <a:ext cx="1536877" cy="33602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3568" y="3018751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field</a:t>
            </a:r>
          </a:p>
          <a:p>
            <a:r>
              <a:rPr lang="en-US" altLang="ko-KR" dirty="0" smtClean="0"/>
              <a:t>grouping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880162" y="243355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“A”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852192" y="3104759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“B”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851113" y="396441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“C”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879812" y="479715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“D”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903171" y="2766044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“A”,”</a:t>
            </a:r>
            <a:r>
              <a:rPr lang="en-US" altLang="ko-KR" sz="1200" dirty="0"/>
              <a:t>A</a:t>
            </a:r>
            <a:r>
              <a:rPr lang="en-US" altLang="ko-KR" sz="1200" dirty="0" smtClean="0"/>
              <a:t>”,”</a:t>
            </a:r>
            <a:r>
              <a:rPr lang="en-US" altLang="ko-KR" sz="1200" dirty="0"/>
              <a:t>A</a:t>
            </a:r>
            <a:r>
              <a:rPr lang="en-US" altLang="ko-KR" sz="1200" dirty="0" smtClean="0"/>
              <a:t>”,”A”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004048" y="3702070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“B”,”B”,”B”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5004048" y="4550640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“C”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5004048" y="5398202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“</a:t>
            </a:r>
            <a:r>
              <a:rPr lang="en-US" altLang="ko-KR" sz="1200" dirty="0"/>
              <a:t>D</a:t>
            </a:r>
            <a:r>
              <a:rPr lang="en-US" altLang="ko-KR" sz="1200" dirty="0" smtClean="0"/>
              <a:t>”,”D”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395536" y="4472245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“A”,”A”,”A”,”A”,”B”,”B”,</a:t>
            </a:r>
          </a:p>
          <a:p>
            <a:r>
              <a:rPr lang="en-US" altLang="ko-KR" dirty="0" smtClean="0"/>
              <a:t>“C”,”B”,”D”,”D”</a:t>
            </a:r>
            <a:endParaRPr lang="ko-KR" altLang="en-US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7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683568" y="1438903"/>
            <a:ext cx="1152128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spout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9792" y="1546915"/>
            <a:ext cx="1368152" cy="6480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148064" y="944724"/>
            <a:ext cx="1368152" cy="6480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5167010" y="1852419"/>
            <a:ext cx="1368152" cy="6480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092280" y="1707801"/>
            <a:ext cx="1368152" cy="6480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D</a:t>
            </a:r>
            <a:endParaRPr lang="ko-KR" altLang="en-US" dirty="0"/>
          </a:p>
        </p:txBody>
      </p:sp>
      <p:cxnSp>
        <p:nvCxnSpPr>
          <p:cNvPr id="10" name="직선 연결선 9"/>
          <p:cNvCxnSpPr>
            <a:stCxn id="5" idx="4"/>
          </p:cNvCxnSpPr>
          <p:nvPr/>
        </p:nvCxnSpPr>
        <p:spPr>
          <a:xfrm>
            <a:off x="3383868" y="2194987"/>
            <a:ext cx="0" cy="3754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491880" y="2580508"/>
            <a:ext cx="1368152" cy="6480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A1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3530402" y="3501008"/>
            <a:ext cx="1368152" cy="6480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A2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3531032" y="4365104"/>
            <a:ext cx="1368152" cy="6480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3542394" y="5212666"/>
            <a:ext cx="1368152" cy="6480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A4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4" idx="6"/>
            <a:endCxn id="5" idx="2"/>
          </p:cNvCxnSpPr>
          <p:nvPr/>
        </p:nvCxnSpPr>
        <p:spPr>
          <a:xfrm>
            <a:off x="1835696" y="1870951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5" idx="6"/>
            <a:endCxn id="6" idx="2"/>
          </p:cNvCxnSpPr>
          <p:nvPr/>
        </p:nvCxnSpPr>
        <p:spPr>
          <a:xfrm flipV="1">
            <a:off x="4067944" y="1268760"/>
            <a:ext cx="1080120" cy="6021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5" idx="6"/>
            <a:endCxn id="7" idx="2"/>
          </p:cNvCxnSpPr>
          <p:nvPr/>
        </p:nvCxnSpPr>
        <p:spPr>
          <a:xfrm>
            <a:off x="4067944" y="1870951"/>
            <a:ext cx="1099066" cy="3055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" idx="6"/>
            <a:endCxn id="8" idx="2"/>
          </p:cNvCxnSpPr>
          <p:nvPr/>
        </p:nvCxnSpPr>
        <p:spPr>
          <a:xfrm>
            <a:off x="6516216" y="1268760"/>
            <a:ext cx="576064" cy="7630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7" idx="6"/>
            <a:endCxn id="8" idx="2"/>
          </p:cNvCxnSpPr>
          <p:nvPr/>
        </p:nvCxnSpPr>
        <p:spPr>
          <a:xfrm flipV="1">
            <a:off x="6535162" y="2031837"/>
            <a:ext cx="557118" cy="1446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>
            <a:stCxn id="11" idx="2"/>
          </p:cNvCxnSpPr>
          <p:nvPr/>
        </p:nvCxnSpPr>
        <p:spPr>
          <a:xfrm flipH="1">
            <a:off x="3383868" y="2904544"/>
            <a:ext cx="1080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12" idx="2"/>
          </p:cNvCxnSpPr>
          <p:nvPr/>
        </p:nvCxnSpPr>
        <p:spPr>
          <a:xfrm flipH="1">
            <a:off x="3383868" y="3825044"/>
            <a:ext cx="1465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13" idx="2"/>
          </p:cNvCxnSpPr>
          <p:nvPr/>
        </p:nvCxnSpPr>
        <p:spPr>
          <a:xfrm flipH="1">
            <a:off x="3383868" y="4689140"/>
            <a:ext cx="147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4" idx="2"/>
          </p:cNvCxnSpPr>
          <p:nvPr/>
        </p:nvCxnSpPr>
        <p:spPr>
          <a:xfrm flipH="1">
            <a:off x="3383868" y="5536702"/>
            <a:ext cx="1585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4" idx="5"/>
          </p:cNvCxnSpPr>
          <p:nvPr/>
        </p:nvCxnSpPr>
        <p:spPr>
          <a:xfrm>
            <a:off x="1666971" y="2176455"/>
            <a:ext cx="1536877" cy="7280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4" idx="5"/>
          </p:cNvCxnSpPr>
          <p:nvPr/>
        </p:nvCxnSpPr>
        <p:spPr>
          <a:xfrm>
            <a:off x="1666971" y="2176455"/>
            <a:ext cx="1536877" cy="16845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4" idx="5"/>
          </p:cNvCxnSpPr>
          <p:nvPr/>
        </p:nvCxnSpPr>
        <p:spPr>
          <a:xfrm>
            <a:off x="1666971" y="2176455"/>
            <a:ext cx="1536877" cy="2512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4" idx="5"/>
          </p:cNvCxnSpPr>
          <p:nvPr/>
        </p:nvCxnSpPr>
        <p:spPr>
          <a:xfrm>
            <a:off x="1666971" y="2176455"/>
            <a:ext cx="1536877" cy="33602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3568" y="3018751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</a:t>
            </a:r>
          </a:p>
          <a:p>
            <a:r>
              <a:rPr lang="en-US" altLang="ko-KR" dirty="0" smtClean="0"/>
              <a:t>grouping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95536" y="4472245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“A”,”A”,”A”,”A”,”B”,”B”,</a:t>
            </a:r>
          </a:p>
          <a:p>
            <a:r>
              <a:rPr lang="en-US" altLang="ko-KR" dirty="0" smtClean="0"/>
              <a:t>“C”,”B”,”D”,”D”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899184" y="3853804"/>
            <a:ext cx="1385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“A”,”A”,”A”,”A”,”B”,”B”,</a:t>
            </a:r>
          </a:p>
          <a:p>
            <a:r>
              <a:rPr lang="en-US" altLang="ko-KR" sz="1000" dirty="0" smtClean="0"/>
              <a:t>“C”,”B”,”D”,”D”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859591" y="4624643"/>
            <a:ext cx="1385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“A”,”A”,”A”,”A”,”B”,”B”,</a:t>
            </a:r>
          </a:p>
          <a:p>
            <a:r>
              <a:rPr lang="en-US" altLang="ko-KR" sz="1000" dirty="0" smtClean="0"/>
              <a:t>“C”,”B”,”D”,”D”</a:t>
            </a:r>
            <a:endParaRPr lang="ko-KR" alt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804611" y="5660683"/>
            <a:ext cx="1385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“A”,”A”,”A”,”A”,”B”,”B”,</a:t>
            </a:r>
          </a:p>
          <a:p>
            <a:r>
              <a:rPr lang="en-US" altLang="ko-KR" sz="1000" dirty="0" smtClean="0"/>
              <a:t>“C”,”B”,”D”,”D”</a:t>
            </a:r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860242" y="2755983"/>
            <a:ext cx="1385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“A”,”A”,”A”,”A”,”B”,”B”,</a:t>
            </a:r>
          </a:p>
          <a:p>
            <a:r>
              <a:rPr lang="en-US" altLang="ko-KR" sz="1000" dirty="0" smtClean="0"/>
              <a:t>“C”,”B”,”D”,”D”</a:t>
            </a:r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2959075" y="2522821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932095" y="315725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959075" y="399577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999247" y="482851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58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683568" y="1438903"/>
            <a:ext cx="1152128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spout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9792" y="1546915"/>
            <a:ext cx="1368152" cy="6480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148064" y="944724"/>
            <a:ext cx="1368152" cy="6480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5167010" y="1852419"/>
            <a:ext cx="1368152" cy="6480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092280" y="1707801"/>
            <a:ext cx="1368152" cy="6480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D</a:t>
            </a:r>
            <a:endParaRPr lang="ko-KR" altLang="en-US" dirty="0"/>
          </a:p>
        </p:txBody>
      </p:sp>
      <p:cxnSp>
        <p:nvCxnSpPr>
          <p:cNvPr id="10" name="직선 연결선 9"/>
          <p:cNvCxnSpPr>
            <a:stCxn id="5" idx="4"/>
          </p:cNvCxnSpPr>
          <p:nvPr/>
        </p:nvCxnSpPr>
        <p:spPr>
          <a:xfrm>
            <a:off x="3383868" y="2194987"/>
            <a:ext cx="0" cy="3754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491880" y="2580508"/>
            <a:ext cx="1368152" cy="6480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A1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3530402" y="3501008"/>
            <a:ext cx="1368152" cy="6480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A2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3531032" y="4365104"/>
            <a:ext cx="1368152" cy="6480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3542394" y="5212666"/>
            <a:ext cx="1368152" cy="6480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bolt A4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4" idx="6"/>
            <a:endCxn id="5" idx="2"/>
          </p:cNvCxnSpPr>
          <p:nvPr/>
        </p:nvCxnSpPr>
        <p:spPr>
          <a:xfrm>
            <a:off x="1835696" y="1870951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5" idx="6"/>
            <a:endCxn id="6" idx="2"/>
          </p:cNvCxnSpPr>
          <p:nvPr/>
        </p:nvCxnSpPr>
        <p:spPr>
          <a:xfrm flipV="1">
            <a:off x="4067944" y="1268760"/>
            <a:ext cx="1080120" cy="6021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5" idx="6"/>
            <a:endCxn id="7" idx="2"/>
          </p:cNvCxnSpPr>
          <p:nvPr/>
        </p:nvCxnSpPr>
        <p:spPr>
          <a:xfrm>
            <a:off x="4067944" y="1870951"/>
            <a:ext cx="1099066" cy="3055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" idx="6"/>
            <a:endCxn id="8" idx="2"/>
          </p:cNvCxnSpPr>
          <p:nvPr/>
        </p:nvCxnSpPr>
        <p:spPr>
          <a:xfrm>
            <a:off x="6516216" y="1268760"/>
            <a:ext cx="576064" cy="7630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7" idx="6"/>
            <a:endCxn id="8" idx="2"/>
          </p:cNvCxnSpPr>
          <p:nvPr/>
        </p:nvCxnSpPr>
        <p:spPr>
          <a:xfrm flipV="1">
            <a:off x="6535162" y="2031837"/>
            <a:ext cx="557118" cy="1446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>
            <a:stCxn id="11" idx="2"/>
          </p:cNvCxnSpPr>
          <p:nvPr/>
        </p:nvCxnSpPr>
        <p:spPr>
          <a:xfrm flipH="1">
            <a:off x="3383868" y="2904544"/>
            <a:ext cx="1080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12" idx="2"/>
          </p:cNvCxnSpPr>
          <p:nvPr/>
        </p:nvCxnSpPr>
        <p:spPr>
          <a:xfrm flipH="1">
            <a:off x="3383868" y="3825044"/>
            <a:ext cx="1465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13" idx="2"/>
          </p:cNvCxnSpPr>
          <p:nvPr/>
        </p:nvCxnSpPr>
        <p:spPr>
          <a:xfrm flipH="1">
            <a:off x="3383868" y="4689140"/>
            <a:ext cx="147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4" idx="2"/>
          </p:cNvCxnSpPr>
          <p:nvPr/>
        </p:nvCxnSpPr>
        <p:spPr>
          <a:xfrm flipH="1">
            <a:off x="3383868" y="5536702"/>
            <a:ext cx="1585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4" idx="5"/>
          </p:cNvCxnSpPr>
          <p:nvPr/>
        </p:nvCxnSpPr>
        <p:spPr>
          <a:xfrm>
            <a:off x="1666971" y="2176455"/>
            <a:ext cx="1536877" cy="7280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3568" y="3018751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global</a:t>
            </a:r>
          </a:p>
          <a:p>
            <a:r>
              <a:rPr lang="en-US" altLang="ko-KR" dirty="0" smtClean="0"/>
              <a:t>grouping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880162" y="243355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95536" y="4472245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“A”,”A”,”A”,”A”,”B”,”B”,</a:t>
            </a:r>
          </a:p>
          <a:p>
            <a:r>
              <a:rPr lang="en-US" altLang="ko-KR" dirty="0" smtClean="0"/>
              <a:t>“C”,”B”,”D”,”D”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860242" y="2755983"/>
            <a:ext cx="1385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“A”,”A”,”A”,”A”,”B”,”B”,</a:t>
            </a:r>
          </a:p>
          <a:p>
            <a:r>
              <a:rPr lang="en-US" altLang="ko-KR" sz="1000" dirty="0" smtClean="0"/>
              <a:t>“C”,”B”,”D”,”D”</a:t>
            </a:r>
            <a:endParaRPr lang="ko-KR" altLang="en-US" sz="1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1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admin\Desktop\image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4"/>
            <a:ext cx="38195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admin\Desktop\image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52" y="2492896"/>
            <a:ext cx="505777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/>
          <p:nvPr/>
        </p:nvCxnSpPr>
        <p:spPr>
          <a:xfrm>
            <a:off x="3275856" y="1268760"/>
            <a:ext cx="2376264" cy="1224136"/>
          </a:xfrm>
          <a:prstGeom prst="bentConnector3">
            <a:avLst>
              <a:gd name="adj1" fmla="val 9991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15616" y="407707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example code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11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780928"/>
            <a:ext cx="8229600" cy="1143000"/>
          </a:xfrm>
        </p:spPr>
        <p:txBody>
          <a:bodyPr/>
          <a:lstStyle/>
          <a:p>
            <a:r>
              <a:rPr lang="en-US" altLang="ko-KR" smtClean="0"/>
              <a:t>Architecture Proposal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0396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703" y="2941819"/>
            <a:ext cx="1388809" cy="1388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2483767" y="2817297"/>
            <a:ext cx="2448273" cy="13396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62" y="4729660"/>
            <a:ext cx="1440160" cy="66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타원 3"/>
          <p:cNvSpPr/>
          <p:nvPr/>
        </p:nvSpPr>
        <p:spPr>
          <a:xfrm>
            <a:off x="1491612" y="277999"/>
            <a:ext cx="1008112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service1</a:t>
            </a:r>
            <a:endParaRPr lang="ko-KR" altLang="en-US" sz="1100" dirty="0"/>
          </a:p>
        </p:txBody>
      </p:sp>
      <p:sp>
        <p:nvSpPr>
          <p:cNvPr id="5" name="타원 4"/>
          <p:cNvSpPr/>
          <p:nvPr/>
        </p:nvSpPr>
        <p:spPr>
          <a:xfrm>
            <a:off x="4371932" y="279687"/>
            <a:ext cx="1008112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service2</a:t>
            </a:r>
            <a:endParaRPr lang="ko-KR" altLang="en-US" sz="1100" dirty="0"/>
          </a:p>
        </p:txBody>
      </p:sp>
      <p:sp>
        <p:nvSpPr>
          <p:cNvPr id="6" name="타원 5"/>
          <p:cNvSpPr/>
          <p:nvPr/>
        </p:nvSpPr>
        <p:spPr>
          <a:xfrm>
            <a:off x="7108236" y="277999"/>
            <a:ext cx="1008112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service3</a:t>
            </a:r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1491612" y="814503"/>
            <a:ext cx="1080120" cy="2863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Log Agent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371932" y="800439"/>
            <a:ext cx="1080120" cy="2863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Log Agent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7108236" y="814503"/>
            <a:ext cx="1080120" cy="2863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Log Agent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1059564" y="649002"/>
            <a:ext cx="504056" cy="30040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flume</a:t>
            </a:r>
            <a:endParaRPr lang="ko-KR" altLang="en-US" sz="900" dirty="0"/>
          </a:p>
        </p:txBody>
      </p:sp>
      <p:sp>
        <p:nvSpPr>
          <p:cNvPr id="11" name="직사각형 10"/>
          <p:cNvSpPr/>
          <p:nvPr/>
        </p:nvSpPr>
        <p:spPr>
          <a:xfrm>
            <a:off x="3924640" y="639767"/>
            <a:ext cx="504056" cy="30040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flume</a:t>
            </a:r>
            <a:endParaRPr lang="ko-KR" altLang="en-US" sz="900" dirty="0"/>
          </a:p>
        </p:txBody>
      </p:sp>
      <p:sp>
        <p:nvSpPr>
          <p:cNvPr id="12" name="직사각형 11"/>
          <p:cNvSpPr/>
          <p:nvPr/>
        </p:nvSpPr>
        <p:spPr>
          <a:xfrm>
            <a:off x="6676188" y="631851"/>
            <a:ext cx="504056" cy="30040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flume</a:t>
            </a:r>
            <a:endParaRPr lang="ko-KR" altLang="en-US" sz="9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491612" y="1214103"/>
            <a:ext cx="1080120" cy="2880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kafka</a:t>
            </a:r>
            <a:r>
              <a:rPr lang="en-US" altLang="ko-KR" sz="900" dirty="0" smtClean="0"/>
              <a:t> producer API</a:t>
            </a:r>
            <a:endParaRPr lang="ko-KR" altLang="en-US" sz="9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71932" y="1183852"/>
            <a:ext cx="1080120" cy="2880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kafka</a:t>
            </a:r>
            <a:r>
              <a:rPr lang="en-US" altLang="ko-KR" sz="900" dirty="0"/>
              <a:t> producer API</a:t>
            </a:r>
            <a:endParaRPr lang="ko-KR" altLang="en-US" sz="9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108236" y="1214103"/>
            <a:ext cx="1080120" cy="2880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kafka</a:t>
            </a:r>
            <a:r>
              <a:rPr lang="en-US" altLang="ko-KR" sz="900" dirty="0"/>
              <a:t> producer API</a:t>
            </a:r>
            <a:endParaRPr lang="ko-KR" altLang="en-US" sz="900" dirty="0"/>
          </a:p>
        </p:txBody>
      </p:sp>
      <p:cxnSp>
        <p:nvCxnSpPr>
          <p:cNvPr id="18" name="꺾인 연결선 17"/>
          <p:cNvCxnSpPr>
            <a:stCxn id="13" idx="2"/>
            <a:endCxn id="2" idx="0"/>
          </p:cNvCxnSpPr>
          <p:nvPr/>
        </p:nvCxnSpPr>
        <p:spPr>
          <a:xfrm rot="16200000" flipH="1">
            <a:off x="2109670" y="1424137"/>
            <a:ext cx="1058808" cy="12148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4" idx="2"/>
            <a:endCxn id="79" idx="0"/>
          </p:cNvCxnSpPr>
          <p:nvPr/>
        </p:nvCxnSpPr>
        <p:spPr>
          <a:xfrm rot="5400000">
            <a:off x="3815151" y="1439253"/>
            <a:ext cx="1064210" cy="112947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5" idx="2"/>
            <a:endCxn id="80" idx="0"/>
          </p:cNvCxnSpPr>
          <p:nvPr/>
        </p:nvCxnSpPr>
        <p:spPr>
          <a:xfrm rot="5400000">
            <a:off x="5445312" y="322639"/>
            <a:ext cx="1023488" cy="3382480"/>
          </a:xfrm>
          <a:prstGeom prst="bentConnector3">
            <a:avLst>
              <a:gd name="adj1" fmla="val 7014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81641" y="3955395"/>
            <a:ext cx="1608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custom </a:t>
            </a:r>
          </a:p>
          <a:p>
            <a:r>
              <a:rPr lang="en-US" altLang="ko-KR" sz="1200" dirty="0" smtClean="0"/>
              <a:t>trident </a:t>
            </a:r>
            <a:r>
              <a:rPr lang="en-US" altLang="ko-KR" sz="1200" dirty="0" err="1" smtClean="0"/>
              <a:t>kafka</a:t>
            </a:r>
            <a:r>
              <a:rPr lang="en-US" altLang="ko-KR" sz="1200" dirty="0" smtClean="0"/>
              <a:t> spout</a:t>
            </a:r>
            <a:endParaRPr lang="ko-KR" altLang="en-US" sz="1200" dirty="0"/>
          </a:p>
        </p:txBody>
      </p:sp>
      <p:cxnSp>
        <p:nvCxnSpPr>
          <p:cNvPr id="104" name="꺾인 연결선 103"/>
          <p:cNvCxnSpPr>
            <a:endCxn id="64" idx="1"/>
          </p:cNvCxnSpPr>
          <p:nvPr/>
        </p:nvCxnSpPr>
        <p:spPr>
          <a:xfrm flipV="1">
            <a:off x="2756482" y="3636224"/>
            <a:ext cx="2991221" cy="1423813"/>
          </a:xfrm>
          <a:prstGeom prst="bentConnector3">
            <a:avLst>
              <a:gd name="adj1" fmla="val 84166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8" name="원통 107"/>
          <p:cNvSpPr/>
          <p:nvPr/>
        </p:nvSpPr>
        <p:spPr>
          <a:xfrm>
            <a:off x="5580112" y="5511775"/>
            <a:ext cx="576064" cy="912783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Mongo DB</a:t>
            </a:r>
            <a:endParaRPr lang="ko-KR" altLang="en-US" sz="900" dirty="0"/>
          </a:p>
        </p:txBody>
      </p:sp>
      <p:sp>
        <p:nvSpPr>
          <p:cNvPr id="145" name="TextBox 144"/>
          <p:cNvSpPr txBox="1"/>
          <p:nvPr/>
        </p:nvSpPr>
        <p:spPr>
          <a:xfrm>
            <a:off x="2619108" y="726842"/>
            <a:ext cx="909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custom library</a:t>
            </a:r>
            <a:endParaRPr lang="ko-KR" altLang="en-US" sz="1200" dirty="0"/>
          </a:p>
        </p:txBody>
      </p:sp>
      <p:sp>
        <p:nvSpPr>
          <p:cNvPr id="113" name="오른쪽 화살표 112"/>
          <p:cNvSpPr/>
          <p:nvPr/>
        </p:nvSpPr>
        <p:spPr>
          <a:xfrm>
            <a:off x="2752648" y="5620802"/>
            <a:ext cx="2800769" cy="10981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/>
          <p:cNvSpPr txBox="1"/>
          <p:nvPr/>
        </p:nvSpPr>
        <p:spPr>
          <a:xfrm>
            <a:off x="4226902" y="5652756"/>
            <a:ext cx="120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analysis result</a:t>
            </a:r>
            <a:endParaRPr lang="ko-KR" altLang="en-US" sz="1200" dirty="0"/>
          </a:p>
        </p:txBody>
      </p:sp>
      <p:sp>
        <p:nvSpPr>
          <p:cNvPr id="76" name="타원 75"/>
          <p:cNvSpPr/>
          <p:nvPr/>
        </p:nvSpPr>
        <p:spPr>
          <a:xfrm>
            <a:off x="1583668" y="5434245"/>
            <a:ext cx="813392" cy="53380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server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1112390" y="538097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cluster</a:t>
            </a:r>
            <a:endParaRPr lang="ko-KR" altLang="en-US" sz="1100" dirty="0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1112390" y="4732898"/>
            <a:ext cx="1629980" cy="1719668"/>
          </a:xfrm>
          <a:prstGeom prst="round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867399" y="200512"/>
            <a:ext cx="7587135" cy="1479624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5336547" y="1918480"/>
            <a:ext cx="972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service log</a:t>
            </a:r>
            <a:endParaRPr lang="ko-KR" altLang="en-US" sz="1100" dirty="0"/>
          </a:p>
        </p:txBody>
      </p:sp>
      <p:sp>
        <p:nvSpPr>
          <p:cNvPr id="2" name="직사각형 1"/>
          <p:cNvSpPr/>
          <p:nvPr/>
        </p:nvSpPr>
        <p:spPr>
          <a:xfrm>
            <a:off x="3048302" y="2560943"/>
            <a:ext cx="396347" cy="14632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ko-KR" sz="1100" dirty="0" err="1" smtClean="0"/>
              <a:t>kafka</a:t>
            </a:r>
            <a:r>
              <a:rPr lang="en-US" altLang="ko-KR" sz="1100" dirty="0" smtClean="0"/>
              <a:t> topic</a:t>
            </a:r>
            <a:endParaRPr lang="ko-KR" altLang="en-US" sz="1100" dirty="0"/>
          </a:p>
        </p:txBody>
      </p:sp>
      <p:sp>
        <p:nvSpPr>
          <p:cNvPr id="79" name="직사각형 78"/>
          <p:cNvSpPr/>
          <p:nvPr/>
        </p:nvSpPr>
        <p:spPr>
          <a:xfrm>
            <a:off x="3584345" y="2536094"/>
            <a:ext cx="396347" cy="14632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ko-KR" sz="1100" dirty="0" err="1" smtClean="0"/>
              <a:t>kafka</a:t>
            </a:r>
            <a:r>
              <a:rPr lang="en-US" altLang="ko-KR" sz="1100" dirty="0" smtClean="0"/>
              <a:t> topic</a:t>
            </a:r>
            <a:endParaRPr lang="ko-KR" altLang="en-US" sz="1100" dirty="0"/>
          </a:p>
        </p:txBody>
      </p:sp>
      <p:sp>
        <p:nvSpPr>
          <p:cNvPr id="80" name="직사각형 79"/>
          <p:cNvSpPr/>
          <p:nvPr/>
        </p:nvSpPr>
        <p:spPr>
          <a:xfrm>
            <a:off x="4067642" y="2525623"/>
            <a:ext cx="396347" cy="14632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ko-KR" sz="1100" dirty="0" err="1" smtClean="0"/>
              <a:t>kafka</a:t>
            </a:r>
            <a:r>
              <a:rPr lang="en-US" altLang="ko-KR" sz="1100" dirty="0" smtClean="0"/>
              <a:t> topic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1436426" y="340539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single node</a:t>
            </a:r>
          </a:p>
          <a:p>
            <a:r>
              <a:rPr lang="en-US" altLang="ko-KR" sz="1200" dirty="0" smtClean="0"/>
              <a:t>multi broker</a:t>
            </a:r>
            <a:endParaRPr lang="ko-KR" altLang="en-US" sz="1200" dirty="0"/>
          </a:p>
        </p:txBody>
      </p:sp>
      <p:cxnSp>
        <p:nvCxnSpPr>
          <p:cNvPr id="38" name="꺾인 연결선 37"/>
          <p:cNvCxnSpPr>
            <a:stCxn id="23" idx="2"/>
            <a:endCxn id="123" idx="1"/>
          </p:cNvCxnSpPr>
          <p:nvPr/>
        </p:nvCxnSpPr>
        <p:spPr>
          <a:xfrm rot="5400000">
            <a:off x="1692237" y="3577065"/>
            <a:ext cx="1435820" cy="2595514"/>
          </a:xfrm>
          <a:prstGeom prst="bentConnector4">
            <a:avLst>
              <a:gd name="adj1" fmla="val 20058"/>
              <a:gd name="adj2" fmla="val 108808"/>
            </a:avLst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654426" y="4425121"/>
            <a:ext cx="1596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XMPP</a:t>
            </a:r>
            <a:endParaRPr lang="ko-KR" altLang="en-US" sz="1400" dirty="0"/>
          </a:p>
        </p:txBody>
      </p:sp>
      <p:sp>
        <p:nvSpPr>
          <p:cNvPr id="93" name="타원 92"/>
          <p:cNvSpPr/>
          <p:nvPr/>
        </p:nvSpPr>
        <p:spPr>
          <a:xfrm>
            <a:off x="7236296" y="4886359"/>
            <a:ext cx="1296144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service</a:t>
            </a:r>
          </a:p>
          <a:p>
            <a:pPr algn="ctr"/>
            <a:r>
              <a:rPr lang="en-US" altLang="ko-KR" sz="1100" dirty="0" smtClean="0"/>
              <a:t>Web Viewer</a:t>
            </a:r>
            <a:endParaRPr lang="ko-KR" altLang="en-US" sz="1100" dirty="0"/>
          </a:p>
        </p:txBody>
      </p:sp>
      <p:sp>
        <p:nvSpPr>
          <p:cNvPr id="94" name="타원 93"/>
          <p:cNvSpPr/>
          <p:nvPr/>
        </p:nvSpPr>
        <p:spPr>
          <a:xfrm>
            <a:off x="7220432" y="5483677"/>
            <a:ext cx="1008112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service</a:t>
            </a:r>
          </a:p>
          <a:p>
            <a:pPr algn="ctr"/>
            <a:r>
              <a:rPr lang="en-US" altLang="ko-KR" sz="1100" dirty="0" smtClean="0"/>
              <a:t>Search</a:t>
            </a:r>
            <a:endParaRPr lang="ko-KR" altLang="en-US" sz="1100" dirty="0"/>
          </a:p>
        </p:txBody>
      </p:sp>
      <p:sp>
        <p:nvSpPr>
          <p:cNvPr id="95" name="타원 94"/>
          <p:cNvSpPr/>
          <p:nvPr/>
        </p:nvSpPr>
        <p:spPr>
          <a:xfrm>
            <a:off x="7236296" y="6083892"/>
            <a:ext cx="1008112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service</a:t>
            </a:r>
          </a:p>
          <a:p>
            <a:pPr algn="ctr"/>
            <a:r>
              <a:rPr lang="en-US" altLang="ko-KR" sz="1100" dirty="0" smtClean="0"/>
              <a:t>Apps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108" idx="4"/>
            <a:endCxn id="93" idx="2"/>
          </p:cNvCxnSpPr>
          <p:nvPr/>
        </p:nvCxnSpPr>
        <p:spPr>
          <a:xfrm flipV="1">
            <a:off x="6156176" y="5138387"/>
            <a:ext cx="1080120" cy="829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8" idx="4"/>
            <a:endCxn id="94" idx="2"/>
          </p:cNvCxnSpPr>
          <p:nvPr/>
        </p:nvCxnSpPr>
        <p:spPr>
          <a:xfrm flipV="1">
            <a:off x="6156176" y="5735705"/>
            <a:ext cx="1064256" cy="2324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108" idx="4"/>
            <a:endCxn id="95" idx="2"/>
          </p:cNvCxnSpPr>
          <p:nvPr/>
        </p:nvCxnSpPr>
        <p:spPr>
          <a:xfrm>
            <a:off x="6156176" y="5968167"/>
            <a:ext cx="1080120" cy="3677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048302" y="4783038"/>
            <a:ext cx="1548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critical log filter</a:t>
            </a:r>
            <a:endParaRPr lang="ko-KR" altLang="en-US" sz="1200" dirty="0"/>
          </a:p>
        </p:txBody>
      </p:sp>
      <p:sp>
        <p:nvSpPr>
          <p:cNvPr id="65" name="웃는 얼굴 64"/>
          <p:cNvSpPr/>
          <p:nvPr/>
        </p:nvSpPr>
        <p:spPr>
          <a:xfrm>
            <a:off x="7560332" y="2827090"/>
            <a:ext cx="504056" cy="545289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웃는 얼굴 105"/>
          <p:cNvSpPr/>
          <p:nvPr/>
        </p:nvSpPr>
        <p:spPr>
          <a:xfrm>
            <a:off x="8028384" y="2927337"/>
            <a:ext cx="504056" cy="545289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웃는 얼굴 109"/>
          <p:cNvSpPr/>
          <p:nvPr/>
        </p:nvSpPr>
        <p:spPr>
          <a:xfrm>
            <a:off x="8032485" y="3488718"/>
            <a:ext cx="504056" cy="545289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웃는 얼굴 113"/>
          <p:cNvSpPr/>
          <p:nvPr/>
        </p:nvSpPr>
        <p:spPr>
          <a:xfrm>
            <a:off x="7663190" y="3246315"/>
            <a:ext cx="504056" cy="545289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꺾인 연결선 66"/>
          <p:cNvCxnSpPr>
            <a:stCxn id="64" idx="3"/>
            <a:endCxn id="114" idx="2"/>
          </p:cNvCxnSpPr>
          <p:nvPr/>
        </p:nvCxnSpPr>
        <p:spPr>
          <a:xfrm flipV="1">
            <a:off x="7136512" y="3518960"/>
            <a:ext cx="526678" cy="11726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223439" y="3043185"/>
            <a:ext cx="1461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messenger service</a:t>
            </a:r>
            <a:endParaRPr lang="ko-KR" altLang="en-US" sz="1100" dirty="0"/>
          </a:p>
        </p:txBody>
      </p:sp>
      <p:sp>
        <p:nvSpPr>
          <p:cNvPr id="120" name="타원 119"/>
          <p:cNvSpPr/>
          <p:nvPr/>
        </p:nvSpPr>
        <p:spPr>
          <a:xfrm>
            <a:off x="1205939" y="5701147"/>
            <a:ext cx="813392" cy="53380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server</a:t>
            </a:r>
            <a:endParaRPr lang="ko-KR" altLang="en-US" sz="1100" dirty="0"/>
          </a:p>
        </p:txBody>
      </p:sp>
      <p:sp>
        <p:nvSpPr>
          <p:cNvPr id="121" name="타원 120"/>
          <p:cNvSpPr/>
          <p:nvPr/>
        </p:nvSpPr>
        <p:spPr>
          <a:xfrm>
            <a:off x="1596755" y="5862235"/>
            <a:ext cx="813392" cy="53380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server</a:t>
            </a:r>
            <a:endParaRPr lang="ko-KR" altLang="en-US" sz="1100" dirty="0"/>
          </a:p>
        </p:txBody>
      </p:sp>
      <p:sp>
        <p:nvSpPr>
          <p:cNvPr id="122" name="타원 121"/>
          <p:cNvSpPr/>
          <p:nvPr/>
        </p:nvSpPr>
        <p:spPr>
          <a:xfrm>
            <a:off x="1875237" y="5682920"/>
            <a:ext cx="813392" cy="53380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server</a:t>
            </a:r>
            <a:endParaRPr lang="ko-KR" alt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7505031" y="2330111"/>
            <a:ext cx="1134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Developer, Operator</a:t>
            </a:r>
            <a:endParaRPr lang="ko-KR" altLang="en-US" sz="1200" dirty="0"/>
          </a:p>
        </p:txBody>
      </p:sp>
      <p:sp>
        <p:nvSpPr>
          <p:cNvPr id="90" name="원통 89"/>
          <p:cNvSpPr/>
          <p:nvPr/>
        </p:nvSpPr>
        <p:spPr>
          <a:xfrm>
            <a:off x="3340122" y="5791256"/>
            <a:ext cx="792088" cy="81767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Batch Backup Storage</a:t>
            </a:r>
            <a:endParaRPr lang="ko-KR" altLang="en-US" sz="1100" dirty="0"/>
          </a:p>
        </p:txBody>
      </p:sp>
      <p:cxnSp>
        <p:nvCxnSpPr>
          <p:cNvPr id="92" name="직선 화살표 연결선 91"/>
          <p:cNvCxnSpPr>
            <a:endCxn id="90" idx="2"/>
          </p:cNvCxnSpPr>
          <p:nvPr/>
        </p:nvCxnSpPr>
        <p:spPr>
          <a:xfrm>
            <a:off x="2756482" y="6200095"/>
            <a:ext cx="5836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86" y="3739300"/>
            <a:ext cx="1859160" cy="40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" name="세로로 말린 두루마리 모양 1024"/>
          <p:cNvSpPr/>
          <p:nvPr/>
        </p:nvSpPr>
        <p:spPr>
          <a:xfrm>
            <a:off x="5570748" y="4240942"/>
            <a:ext cx="815683" cy="542096"/>
          </a:xfrm>
          <a:prstGeom prst="verticalScroll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e -mail</a:t>
            </a:r>
            <a:endParaRPr lang="ko-KR" altLang="en-US" sz="1100" dirty="0"/>
          </a:p>
        </p:txBody>
      </p:sp>
      <p:cxnSp>
        <p:nvCxnSpPr>
          <p:cNvPr id="1031" name="꺾인 연결선 1030"/>
          <p:cNvCxnSpPr>
            <a:endCxn id="1025" idx="2"/>
          </p:cNvCxnSpPr>
          <p:nvPr/>
        </p:nvCxnSpPr>
        <p:spPr>
          <a:xfrm flipV="1">
            <a:off x="2752648" y="4783038"/>
            <a:ext cx="3225942" cy="51081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32" name="TextBox 1031"/>
          <p:cNvSpPr txBox="1"/>
          <p:nvPr/>
        </p:nvSpPr>
        <p:spPr>
          <a:xfrm>
            <a:off x="3579540" y="5293851"/>
            <a:ext cx="1252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SMTP Mailing</a:t>
            </a:r>
            <a:endParaRPr lang="ko-KR" altLang="en-US" sz="900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524281" y="2331761"/>
            <a:ext cx="1109080" cy="8438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REDIS for STORM,</a:t>
            </a:r>
          </a:p>
          <a:p>
            <a:pPr algn="ctr"/>
            <a:r>
              <a:rPr lang="en-US" altLang="ko-KR" sz="1100" dirty="0" smtClean="0"/>
              <a:t>Provisioning</a:t>
            </a:r>
          </a:p>
          <a:p>
            <a:pPr algn="ctr"/>
            <a:r>
              <a:rPr lang="en-US" altLang="ko-KR" sz="1100" dirty="0" smtClean="0"/>
              <a:t>GIT / Chef</a:t>
            </a:r>
            <a:endParaRPr lang="ko-KR" altLang="en-US" sz="1100" dirty="0"/>
          </a:p>
        </p:txBody>
      </p:sp>
      <p:cxnSp>
        <p:nvCxnSpPr>
          <p:cNvPr id="66" name="직선 화살표 연결선 65"/>
          <p:cNvCxnSpPr>
            <a:stCxn id="60" idx="0"/>
          </p:cNvCxnSpPr>
          <p:nvPr/>
        </p:nvCxnSpPr>
        <p:spPr>
          <a:xfrm flipV="1">
            <a:off x="1078821" y="1680136"/>
            <a:ext cx="357605" cy="651625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60" idx="2"/>
            <a:endCxn id="123" idx="0"/>
          </p:cNvCxnSpPr>
          <p:nvPr/>
        </p:nvCxnSpPr>
        <p:spPr>
          <a:xfrm>
            <a:off x="1078821" y="3175654"/>
            <a:ext cx="848559" cy="1557244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60" idx="3"/>
          </p:cNvCxnSpPr>
          <p:nvPr/>
        </p:nvCxnSpPr>
        <p:spPr>
          <a:xfrm>
            <a:off x="1633361" y="2753708"/>
            <a:ext cx="866363" cy="289477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2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타원 108"/>
          <p:cNvSpPr/>
          <p:nvPr/>
        </p:nvSpPr>
        <p:spPr>
          <a:xfrm>
            <a:off x="6228184" y="6003765"/>
            <a:ext cx="504056" cy="53380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EC2</a:t>
            </a:r>
            <a:endParaRPr lang="ko-KR" altLang="en-US" sz="1100" dirty="0"/>
          </a:p>
        </p:txBody>
      </p:sp>
      <p:pic>
        <p:nvPicPr>
          <p:cNvPr id="10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642" y="1857952"/>
            <a:ext cx="2332358" cy="231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228" y="4967064"/>
            <a:ext cx="1440160" cy="66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94" y="4696267"/>
            <a:ext cx="1639497" cy="892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타원 3"/>
          <p:cNvSpPr/>
          <p:nvPr/>
        </p:nvSpPr>
        <p:spPr>
          <a:xfrm>
            <a:off x="1449239" y="302731"/>
            <a:ext cx="1008112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service1</a:t>
            </a:r>
            <a:endParaRPr lang="ko-KR" altLang="en-US" sz="1100" dirty="0"/>
          </a:p>
        </p:txBody>
      </p:sp>
      <p:sp>
        <p:nvSpPr>
          <p:cNvPr id="5" name="타원 4"/>
          <p:cNvSpPr/>
          <p:nvPr/>
        </p:nvSpPr>
        <p:spPr>
          <a:xfrm>
            <a:off x="4329559" y="304419"/>
            <a:ext cx="1008112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service2</a:t>
            </a:r>
            <a:endParaRPr lang="ko-KR" altLang="en-US" sz="1100" dirty="0"/>
          </a:p>
        </p:txBody>
      </p:sp>
      <p:sp>
        <p:nvSpPr>
          <p:cNvPr id="6" name="타원 5"/>
          <p:cNvSpPr/>
          <p:nvPr/>
        </p:nvSpPr>
        <p:spPr>
          <a:xfrm>
            <a:off x="7065863" y="302731"/>
            <a:ext cx="1008112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service3</a:t>
            </a:r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1449239" y="839235"/>
            <a:ext cx="1080120" cy="2863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Log Agent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329559" y="825171"/>
            <a:ext cx="1080120" cy="2863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Log Agent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7065863" y="839235"/>
            <a:ext cx="1080120" cy="2863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Log Agent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1017191" y="673734"/>
            <a:ext cx="504056" cy="30040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flume</a:t>
            </a:r>
            <a:endParaRPr lang="ko-KR" altLang="en-US" sz="900" dirty="0"/>
          </a:p>
        </p:txBody>
      </p:sp>
      <p:sp>
        <p:nvSpPr>
          <p:cNvPr id="11" name="직사각형 10"/>
          <p:cNvSpPr/>
          <p:nvPr/>
        </p:nvSpPr>
        <p:spPr>
          <a:xfrm>
            <a:off x="3882267" y="664499"/>
            <a:ext cx="504056" cy="30040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flume</a:t>
            </a:r>
            <a:endParaRPr lang="ko-KR" altLang="en-US" sz="900" dirty="0"/>
          </a:p>
        </p:txBody>
      </p:sp>
      <p:sp>
        <p:nvSpPr>
          <p:cNvPr id="12" name="직사각형 11"/>
          <p:cNvSpPr/>
          <p:nvPr/>
        </p:nvSpPr>
        <p:spPr>
          <a:xfrm>
            <a:off x="6633815" y="656583"/>
            <a:ext cx="504056" cy="30040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flume</a:t>
            </a:r>
            <a:endParaRPr lang="ko-KR" altLang="en-US" sz="9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449239" y="1238835"/>
            <a:ext cx="1080120" cy="2880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kinesis service API</a:t>
            </a:r>
            <a:endParaRPr lang="ko-KR" altLang="en-US" sz="9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29559" y="1208584"/>
            <a:ext cx="1080120" cy="2880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kinesis service API</a:t>
            </a:r>
            <a:endParaRPr lang="ko-KR" altLang="en-US" sz="9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065863" y="1238835"/>
            <a:ext cx="1080120" cy="2880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kinesis service API</a:t>
            </a:r>
            <a:endParaRPr lang="ko-KR" altLang="en-US" sz="900" dirty="0"/>
          </a:p>
        </p:txBody>
      </p:sp>
      <p:cxnSp>
        <p:nvCxnSpPr>
          <p:cNvPr id="18" name="꺾인 연결선 17"/>
          <p:cNvCxnSpPr>
            <a:stCxn id="13" idx="2"/>
            <a:endCxn id="26" idx="1"/>
          </p:cNvCxnSpPr>
          <p:nvPr/>
        </p:nvCxnSpPr>
        <p:spPr>
          <a:xfrm rot="16200000" flipH="1">
            <a:off x="2269168" y="1246997"/>
            <a:ext cx="874382" cy="143412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4" idx="2"/>
            <a:endCxn id="27" idx="1"/>
          </p:cNvCxnSpPr>
          <p:nvPr/>
        </p:nvCxnSpPr>
        <p:spPr>
          <a:xfrm rot="5400000">
            <a:off x="3847299" y="1470934"/>
            <a:ext cx="996639" cy="104800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5" idx="2"/>
            <a:endCxn id="30" idx="1"/>
          </p:cNvCxnSpPr>
          <p:nvPr/>
        </p:nvCxnSpPr>
        <p:spPr>
          <a:xfrm rot="5400000">
            <a:off x="5417230" y="373428"/>
            <a:ext cx="1035254" cy="33421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원통 25"/>
          <p:cNvSpPr/>
          <p:nvPr/>
        </p:nvSpPr>
        <p:spPr>
          <a:xfrm>
            <a:off x="3279404" y="2401249"/>
            <a:ext cx="288032" cy="504056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원통 26"/>
          <p:cNvSpPr/>
          <p:nvPr/>
        </p:nvSpPr>
        <p:spPr>
          <a:xfrm>
            <a:off x="3677601" y="2493255"/>
            <a:ext cx="288032" cy="504056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통 27"/>
          <p:cNvSpPr/>
          <p:nvPr/>
        </p:nvSpPr>
        <p:spPr>
          <a:xfrm>
            <a:off x="3242911" y="2622442"/>
            <a:ext cx="288032" cy="504056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원통 28"/>
          <p:cNvSpPr/>
          <p:nvPr/>
        </p:nvSpPr>
        <p:spPr>
          <a:xfrm>
            <a:off x="3641597" y="2653277"/>
            <a:ext cx="288032" cy="504056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통 29"/>
          <p:cNvSpPr/>
          <p:nvPr/>
        </p:nvSpPr>
        <p:spPr>
          <a:xfrm>
            <a:off x="4119775" y="2562121"/>
            <a:ext cx="288032" cy="504056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통 30"/>
          <p:cNvSpPr/>
          <p:nvPr/>
        </p:nvSpPr>
        <p:spPr>
          <a:xfrm>
            <a:off x="4051837" y="2745283"/>
            <a:ext cx="288032" cy="504056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통 31"/>
          <p:cNvSpPr/>
          <p:nvPr/>
        </p:nvSpPr>
        <p:spPr>
          <a:xfrm>
            <a:off x="3548473" y="5953460"/>
            <a:ext cx="288032" cy="504056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495535" y="3847691"/>
            <a:ext cx="5239355" cy="7200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 dirty="0" smtClean="0"/>
              <a:t>EC2</a:t>
            </a:r>
          </a:p>
          <a:p>
            <a:r>
              <a:rPr lang="en-US" altLang="ko-KR" sz="1050" dirty="0" smtClean="0"/>
              <a:t>auto scaling group</a:t>
            </a:r>
            <a:endParaRPr lang="ko-KR" altLang="en-US" sz="1050" dirty="0"/>
          </a:p>
        </p:txBody>
      </p:sp>
      <p:sp>
        <p:nvSpPr>
          <p:cNvPr id="34" name="타원 33"/>
          <p:cNvSpPr/>
          <p:nvPr/>
        </p:nvSpPr>
        <p:spPr>
          <a:xfrm>
            <a:off x="2003867" y="3911188"/>
            <a:ext cx="1116560" cy="57606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kiness</a:t>
            </a:r>
            <a:r>
              <a:rPr lang="en-US" altLang="ko-KR" sz="900" dirty="0" smtClean="0"/>
              <a:t> application</a:t>
            </a:r>
            <a:endParaRPr lang="ko-KR" altLang="en-US" sz="900" dirty="0"/>
          </a:p>
        </p:txBody>
      </p:sp>
      <p:cxnSp>
        <p:nvCxnSpPr>
          <p:cNvPr id="41" name="꺾인 연결선 40"/>
          <p:cNvCxnSpPr>
            <a:stCxn id="28" idx="3"/>
            <a:endCxn id="34" idx="0"/>
          </p:cNvCxnSpPr>
          <p:nvPr/>
        </p:nvCxnSpPr>
        <p:spPr>
          <a:xfrm rot="5400000">
            <a:off x="2582192" y="3106453"/>
            <a:ext cx="784690" cy="82478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3263336" y="3919699"/>
            <a:ext cx="1116560" cy="57606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kiness</a:t>
            </a:r>
            <a:r>
              <a:rPr lang="en-US" altLang="ko-KR" sz="900" dirty="0" smtClean="0"/>
              <a:t> application</a:t>
            </a:r>
            <a:endParaRPr lang="ko-KR" altLang="en-US" sz="900" dirty="0"/>
          </a:p>
        </p:txBody>
      </p:sp>
      <p:sp>
        <p:nvSpPr>
          <p:cNvPr id="46" name="타원 45"/>
          <p:cNvSpPr/>
          <p:nvPr/>
        </p:nvSpPr>
        <p:spPr>
          <a:xfrm>
            <a:off x="4483055" y="3919699"/>
            <a:ext cx="1116560" cy="57606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kiness</a:t>
            </a:r>
            <a:r>
              <a:rPr lang="en-US" altLang="ko-KR" sz="900" dirty="0" smtClean="0"/>
              <a:t> application</a:t>
            </a:r>
            <a:endParaRPr lang="ko-KR" altLang="en-US" sz="900" dirty="0"/>
          </a:p>
        </p:txBody>
      </p:sp>
      <p:cxnSp>
        <p:nvCxnSpPr>
          <p:cNvPr id="48" name="꺾인 연결선 47"/>
          <p:cNvCxnSpPr>
            <a:stCxn id="29" idx="3"/>
            <a:endCxn id="45" idx="0"/>
          </p:cNvCxnSpPr>
          <p:nvPr/>
        </p:nvCxnSpPr>
        <p:spPr>
          <a:xfrm rot="16200000" flipH="1">
            <a:off x="3422431" y="3520514"/>
            <a:ext cx="762366" cy="3600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31" idx="3"/>
            <a:endCxn id="46" idx="0"/>
          </p:cNvCxnSpPr>
          <p:nvPr/>
        </p:nvCxnSpPr>
        <p:spPr>
          <a:xfrm rot="16200000" flipH="1">
            <a:off x="4283414" y="3161778"/>
            <a:ext cx="670360" cy="84548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endCxn id="60" idx="1"/>
          </p:cNvCxnSpPr>
          <p:nvPr/>
        </p:nvCxnSpPr>
        <p:spPr>
          <a:xfrm rot="16200000" flipH="1">
            <a:off x="2015850" y="5170891"/>
            <a:ext cx="1441474" cy="100106"/>
          </a:xfrm>
          <a:prstGeom prst="bentConnector3">
            <a:avLst>
              <a:gd name="adj1" fmla="val 3942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45" idx="4"/>
            <a:endCxn id="59" idx="0"/>
          </p:cNvCxnSpPr>
          <p:nvPr/>
        </p:nvCxnSpPr>
        <p:spPr>
          <a:xfrm rot="5400000">
            <a:off x="2768561" y="4987644"/>
            <a:ext cx="1544936" cy="561175"/>
          </a:xfrm>
          <a:prstGeom prst="bentConnector3">
            <a:avLst>
              <a:gd name="adj1" fmla="val 1866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46" idx="4"/>
            <a:endCxn id="32" idx="1"/>
          </p:cNvCxnSpPr>
          <p:nvPr/>
        </p:nvCxnSpPr>
        <p:spPr>
          <a:xfrm rot="5400000">
            <a:off x="3638064" y="4550188"/>
            <a:ext cx="1457697" cy="1348846"/>
          </a:xfrm>
          <a:prstGeom prst="bentConnector3">
            <a:avLst>
              <a:gd name="adj1" fmla="val 746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34" idx="4"/>
          </p:cNvCxnSpPr>
          <p:nvPr/>
        </p:nvCxnSpPr>
        <p:spPr>
          <a:xfrm rot="5400000">
            <a:off x="1845793" y="4369732"/>
            <a:ext cx="598834" cy="83387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꺾인 연결선 70"/>
          <p:cNvCxnSpPr/>
          <p:nvPr/>
        </p:nvCxnSpPr>
        <p:spPr>
          <a:xfrm rot="10800000" flipV="1">
            <a:off x="1728271" y="4487251"/>
            <a:ext cx="2237365" cy="780980"/>
          </a:xfrm>
          <a:prstGeom prst="bentConnector3">
            <a:avLst>
              <a:gd name="adj1" fmla="val 716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10800000" flipV="1">
            <a:off x="1728274" y="4500204"/>
            <a:ext cx="3419793" cy="916259"/>
          </a:xfrm>
          <a:prstGeom prst="bentConnector3">
            <a:avLst>
              <a:gd name="adj1" fmla="val -69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4142803" y="6220719"/>
            <a:ext cx="1823553" cy="91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187590" y="5685877"/>
            <a:ext cx="1493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kinesis </a:t>
            </a:r>
          </a:p>
          <a:p>
            <a:r>
              <a:rPr lang="en-US" altLang="ko-KR" sz="1200" dirty="0" smtClean="0"/>
              <a:t>storm spout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custom </a:t>
            </a:r>
          </a:p>
          <a:p>
            <a:r>
              <a:rPr lang="en-US" altLang="ko-KR" sz="1200" dirty="0" smtClean="0"/>
              <a:t>trident spout</a:t>
            </a:r>
            <a:endParaRPr lang="ko-KR" altLang="en-US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08" y="3658042"/>
            <a:ext cx="165735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30" name="직선 화살표 연결선 1029"/>
          <p:cNvCxnSpPr>
            <a:stCxn id="33" idx="3"/>
          </p:cNvCxnSpPr>
          <p:nvPr/>
        </p:nvCxnSpPr>
        <p:spPr>
          <a:xfrm>
            <a:off x="5734890" y="4207731"/>
            <a:ext cx="8705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34" name="TextBox 1033"/>
          <p:cNvSpPr txBox="1"/>
          <p:nvPr/>
        </p:nvSpPr>
        <p:spPr>
          <a:xfrm>
            <a:off x="2447825" y="2622442"/>
            <a:ext cx="66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kinesis shards</a:t>
            </a:r>
            <a:endParaRPr lang="ko-KR" alt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1904101" y="5889688"/>
            <a:ext cx="66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kinesis shards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1698151" y="4627658"/>
            <a:ext cx="91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S3 connector</a:t>
            </a:r>
            <a:endParaRPr lang="ko-KR" altLang="en-US" sz="1200" dirty="0"/>
          </a:p>
        </p:txBody>
      </p:sp>
      <p:cxnSp>
        <p:nvCxnSpPr>
          <p:cNvPr id="104" name="꺾인 연결선 103"/>
          <p:cNvCxnSpPr/>
          <p:nvPr/>
        </p:nvCxnSpPr>
        <p:spPr>
          <a:xfrm flipV="1">
            <a:off x="5734890" y="3029214"/>
            <a:ext cx="1978740" cy="97925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6257147" y="2597471"/>
            <a:ext cx="1584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critical error alarm</a:t>
            </a:r>
            <a:endParaRPr lang="ko-KR" altLang="en-US" sz="1200" dirty="0"/>
          </a:p>
        </p:txBody>
      </p:sp>
      <p:sp>
        <p:nvSpPr>
          <p:cNvPr id="108" name="원통 107"/>
          <p:cNvSpPr/>
          <p:nvPr/>
        </p:nvSpPr>
        <p:spPr>
          <a:xfrm>
            <a:off x="8244408" y="5592732"/>
            <a:ext cx="576064" cy="912783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Mongo DB</a:t>
            </a:r>
            <a:endParaRPr lang="ko-KR" altLang="en-US" sz="900" dirty="0"/>
          </a:p>
        </p:txBody>
      </p:sp>
      <p:sp>
        <p:nvSpPr>
          <p:cNvPr id="145" name="TextBox 144"/>
          <p:cNvSpPr txBox="1"/>
          <p:nvPr/>
        </p:nvSpPr>
        <p:spPr>
          <a:xfrm>
            <a:off x="2576735" y="751574"/>
            <a:ext cx="909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custom library</a:t>
            </a:r>
            <a:endParaRPr lang="ko-KR" altLang="en-US" sz="1200" dirty="0"/>
          </a:p>
        </p:txBody>
      </p:sp>
      <p:sp>
        <p:nvSpPr>
          <p:cNvPr id="113" name="오른쪽 화살표 112"/>
          <p:cNvSpPr/>
          <p:nvPr/>
        </p:nvSpPr>
        <p:spPr>
          <a:xfrm>
            <a:off x="7610448" y="6026253"/>
            <a:ext cx="576064" cy="1356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/>
          <p:cNvSpPr txBox="1"/>
          <p:nvPr/>
        </p:nvSpPr>
        <p:spPr>
          <a:xfrm>
            <a:off x="7549353" y="5575266"/>
            <a:ext cx="91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analysis result</a:t>
            </a:r>
            <a:endParaRPr lang="ko-KR" altLang="en-US" sz="1200" dirty="0"/>
          </a:p>
        </p:txBody>
      </p:sp>
      <p:sp>
        <p:nvSpPr>
          <p:cNvPr id="59" name="원통 58"/>
          <p:cNvSpPr/>
          <p:nvPr/>
        </p:nvSpPr>
        <p:spPr>
          <a:xfrm>
            <a:off x="3116425" y="5968691"/>
            <a:ext cx="288032" cy="504056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통 59"/>
          <p:cNvSpPr/>
          <p:nvPr/>
        </p:nvSpPr>
        <p:spPr>
          <a:xfrm>
            <a:off x="2642624" y="5941681"/>
            <a:ext cx="288032" cy="504056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362400" y="5807785"/>
            <a:ext cx="504056" cy="53380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EC2</a:t>
            </a:r>
            <a:endParaRPr lang="ko-KR" altLang="en-US" sz="1100" dirty="0"/>
          </a:p>
        </p:txBody>
      </p:sp>
      <p:sp>
        <p:nvSpPr>
          <p:cNvPr id="74" name="타원 73"/>
          <p:cNvSpPr/>
          <p:nvPr/>
        </p:nvSpPr>
        <p:spPr>
          <a:xfrm>
            <a:off x="6599728" y="5724956"/>
            <a:ext cx="504056" cy="53380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EC2</a:t>
            </a:r>
            <a:endParaRPr lang="ko-KR" altLang="en-US" sz="1100" dirty="0"/>
          </a:p>
        </p:txBody>
      </p:sp>
      <p:sp>
        <p:nvSpPr>
          <p:cNvPr id="75" name="타원 74"/>
          <p:cNvSpPr/>
          <p:nvPr/>
        </p:nvSpPr>
        <p:spPr>
          <a:xfrm>
            <a:off x="6912260" y="5869163"/>
            <a:ext cx="504056" cy="53380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EC2</a:t>
            </a:r>
            <a:endParaRPr lang="ko-KR" altLang="en-US" sz="1100" dirty="0"/>
          </a:p>
        </p:txBody>
      </p:sp>
      <p:sp>
        <p:nvSpPr>
          <p:cNvPr id="76" name="타원 75"/>
          <p:cNvSpPr/>
          <p:nvPr/>
        </p:nvSpPr>
        <p:spPr>
          <a:xfrm>
            <a:off x="6599728" y="6049123"/>
            <a:ext cx="504056" cy="53380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EC2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5966356" y="561837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cluster</a:t>
            </a:r>
            <a:endParaRPr lang="ko-KR" altLang="en-US" sz="1100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56758" y="2220014"/>
            <a:ext cx="2536967" cy="1136977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907703" y="5711753"/>
            <a:ext cx="2193109" cy="852037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5966356" y="4970302"/>
            <a:ext cx="1629980" cy="1719668"/>
          </a:xfrm>
          <a:prstGeom prst="round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1372510" y="2345249"/>
            <a:ext cx="865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kinesis</a:t>
            </a:r>
          </a:p>
          <a:p>
            <a:r>
              <a:rPr lang="en-US" altLang="ko-KR" sz="1200" dirty="0" smtClean="0"/>
              <a:t>stream 1</a:t>
            </a:r>
            <a:endParaRPr lang="ko-KR" altLang="en-US" sz="1200" dirty="0"/>
          </a:p>
        </p:txBody>
      </p:sp>
      <p:sp>
        <p:nvSpPr>
          <p:cNvPr id="127" name="TextBox 126"/>
          <p:cNvSpPr txBox="1"/>
          <p:nvPr/>
        </p:nvSpPr>
        <p:spPr>
          <a:xfrm>
            <a:off x="1055548" y="5906938"/>
            <a:ext cx="865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kinesis</a:t>
            </a:r>
          </a:p>
          <a:p>
            <a:r>
              <a:rPr lang="en-US" altLang="ko-KR" sz="1200" dirty="0" smtClean="0"/>
              <a:t>stream 2</a:t>
            </a:r>
            <a:endParaRPr lang="ko-KR" altLang="en-US" sz="1200" dirty="0"/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825026" y="225244"/>
            <a:ext cx="7587135" cy="1479624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6295292" y="2048432"/>
            <a:ext cx="972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service log</a:t>
            </a:r>
            <a:endParaRPr lang="ko-KR" altLang="en-US" sz="1100" dirty="0"/>
          </a:p>
        </p:txBody>
      </p:sp>
      <p:sp>
        <p:nvSpPr>
          <p:cNvPr id="119" name="TextBox 118"/>
          <p:cNvSpPr txBox="1"/>
          <p:nvPr/>
        </p:nvSpPr>
        <p:spPr>
          <a:xfrm>
            <a:off x="533462" y="3126498"/>
            <a:ext cx="170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</a:t>
            </a:r>
            <a:r>
              <a:rPr lang="en-US" altLang="ko-KR" sz="1100" baseline="30000" dirty="0" smtClean="0"/>
              <a:t>st</a:t>
            </a:r>
            <a:r>
              <a:rPr lang="en-US" altLang="ko-KR" sz="1100" dirty="0" smtClean="0"/>
              <a:t> Filter</a:t>
            </a:r>
          </a:p>
          <a:p>
            <a:r>
              <a:rPr lang="en-US" altLang="ko-KR" sz="1100" dirty="0" smtClean="0"/>
              <a:t>Critical Error Alarm</a:t>
            </a:r>
          </a:p>
          <a:p>
            <a:r>
              <a:rPr lang="en-US" altLang="ko-KR" sz="1100" dirty="0" smtClean="0"/>
              <a:t>S3/ES export</a:t>
            </a:r>
          </a:p>
          <a:p>
            <a:r>
              <a:rPr lang="en-US" altLang="ko-KR" sz="1100" dirty="0" smtClean="0"/>
              <a:t>Storm spout</a:t>
            </a:r>
            <a:endParaRPr lang="ko-KR" altLang="en-US" sz="1100" dirty="0"/>
          </a:p>
        </p:txBody>
      </p:sp>
      <p:sp>
        <p:nvSpPr>
          <p:cNvPr id="124" name="TextBox 123"/>
          <p:cNvSpPr txBox="1"/>
          <p:nvPr/>
        </p:nvSpPr>
        <p:spPr>
          <a:xfrm>
            <a:off x="5112530" y="6258761"/>
            <a:ext cx="1138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latency ?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8023369" y="4662603"/>
            <a:ext cx="1008112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service</a:t>
            </a:r>
          </a:p>
        </p:txBody>
      </p:sp>
      <p:cxnSp>
        <p:nvCxnSpPr>
          <p:cNvPr id="16" name="직선 화살표 연결선 15"/>
          <p:cNvCxnSpPr>
            <a:stCxn id="108" idx="1"/>
            <a:endCxn id="78" idx="4"/>
          </p:cNvCxnSpPr>
          <p:nvPr/>
        </p:nvCxnSpPr>
        <p:spPr>
          <a:xfrm flipH="1" flipV="1">
            <a:off x="8527425" y="5166659"/>
            <a:ext cx="5015" cy="4260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5041335" y="2513540"/>
            <a:ext cx="1109080" cy="8438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REDIS for STORM,</a:t>
            </a:r>
          </a:p>
          <a:p>
            <a:pPr algn="ctr"/>
            <a:r>
              <a:rPr lang="en-US" altLang="ko-KR" sz="1100" dirty="0" smtClean="0"/>
              <a:t>Provisioning</a:t>
            </a:r>
          </a:p>
          <a:p>
            <a:pPr algn="ctr"/>
            <a:r>
              <a:rPr lang="en-US" altLang="ko-KR" sz="1100" dirty="0" smtClean="0"/>
              <a:t>GIT / Chef</a:t>
            </a:r>
            <a:endParaRPr lang="ko-KR" altLang="en-US" sz="1100" dirty="0"/>
          </a:p>
        </p:txBody>
      </p:sp>
      <p:cxnSp>
        <p:nvCxnSpPr>
          <p:cNvPr id="25" name="직선 화살표 연결선 24"/>
          <p:cNvCxnSpPr>
            <a:stCxn id="3" idx="2"/>
          </p:cNvCxnSpPr>
          <p:nvPr/>
        </p:nvCxnSpPr>
        <p:spPr>
          <a:xfrm>
            <a:off x="5595875" y="3357433"/>
            <a:ext cx="0" cy="490258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3" idx="0"/>
          </p:cNvCxnSpPr>
          <p:nvPr/>
        </p:nvCxnSpPr>
        <p:spPr>
          <a:xfrm flipH="1" flipV="1">
            <a:off x="5570645" y="1704868"/>
            <a:ext cx="25230" cy="808672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endCxn id="123" idx="0"/>
          </p:cNvCxnSpPr>
          <p:nvPr/>
        </p:nvCxnSpPr>
        <p:spPr>
          <a:xfrm>
            <a:off x="5748275" y="3357433"/>
            <a:ext cx="1033071" cy="161286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20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**Note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Avro / Thrift</a:t>
            </a:r>
          </a:p>
          <a:p>
            <a:pPr lvl="1"/>
            <a:r>
              <a:rPr lang="en-US" altLang="ko-KR" dirty="0" smtClean="0"/>
              <a:t>Lightweight Application Server</a:t>
            </a:r>
          </a:p>
          <a:p>
            <a:pPr lvl="1"/>
            <a:r>
              <a:rPr lang="en-US" altLang="ko-KR" dirty="0" smtClean="0"/>
              <a:t>Platform Independent Data Exchange 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Flume</a:t>
            </a:r>
          </a:p>
          <a:p>
            <a:pPr lvl="1"/>
            <a:r>
              <a:rPr lang="en-US" altLang="ko-KR" dirty="0" smtClean="0"/>
              <a:t>Continuous Data Ingestion System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r>
              <a:rPr lang="en-US" altLang="ko-KR" dirty="0" err="1" smtClean="0"/>
              <a:t>Fluentd</a:t>
            </a:r>
            <a:r>
              <a:rPr lang="en-US" altLang="ko-KR" dirty="0" smtClean="0"/>
              <a:t> / Log4j / Log4j2</a:t>
            </a:r>
          </a:p>
          <a:p>
            <a:pPr lvl="1"/>
            <a:r>
              <a:rPr lang="en-US" altLang="ko-KR" dirty="0" smtClean="0"/>
              <a:t>Log Collector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LMAX Disruptor</a:t>
            </a:r>
          </a:p>
          <a:p>
            <a:pPr lvl="1"/>
            <a:r>
              <a:rPr lang="en-US" altLang="ko-KR" dirty="0" smtClean="0"/>
              <a:t>No </a:t>
            </a:r>
            <a:r>
              <a:rPr lang="en-US" altLang="ko-KR" dirty="0"/>
              <a:t>L</a:t>
            </a:r>
            <a:r>
              <a:rPr lang="en-US" altLang="ko-KR" dirty="0" smtClean="0"/>
              <a:t>ocking Circular Queue</a:t>
            </a:r>
          </a:p>
          <a:p>
            <a:pPr lvl="1"/>
            <a:r>
              <a:rPr lang="en-US" altLang="ko-KR" dirty="0" smtClean="0"/>
              <a:t>Log4j2 Asynchronous Logging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02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Provisioning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41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 Server Provisioning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Manage Server Configuration</a:t>
            </a:r>
          </a:p>
          <a:p>
            <a:pPr lvl="1"/>
            <a:r>
              <a:rPr lang="en-US" altLang="ko-KR" dirty="0" smtClean="0"/>
              <a:t>Application Image</a:t>
            </a:r>
          </a:p>
          <a:p>
            <a:pPr lvl="2"/>
            <a:r>
              <a:rPr lang="en-US" altLang="ko-KR" dirty="0" smtClean="0"/>
              <a:t>Deploy binary image(newer than snapshot) to new EC2 instance</a:t>
            </a:r>
          </a:p>
          <a:p>
            <a:pPr lvl="2"/>
            <a:r>
              <a:rPr lang="en-US" altLang="ko-KR" dirty="0" smtClean="0"/>
              <a:t>Deploy updated binary image to running instance</a:t>
            </a:r>
          </a:p>
          <a:p>
            <a:pPr lvl="1"/>
            <a:r>
              <a:rPr lang="en-US" altLang="ko-KR" dirty="0" smtClean="0"/>
              <a:t>Service Configuration </a:t>
            </a:r>
          </a:p>
          <a:p>
            <a:pPr lvl="2"/>
            <a:r>
              <a:rPr lang="en-US" altLang="ko-KR" dirty="0" smtClean="0"/>
              <a:t>Change tomcat configuration on demand</a:t>
            </a:r>
          </a:p>
          <a:p>
            <a:pPr lvl="2"/>
            <a:r>
              <a:rPr lang="en-US" altLang="ko-KR" dirty="0" smtClean="0"/>
              <a:t>Change service specific settings</a:t>
            </a:r>
          </a:p>
          <a:p>
            <a:pPr lvl="1"/>
            <a:r>
              <a:rPr lang="en-US" altLang="ko-KR" dirty="0" smtClean="0"/>
              <a:t>Version Management</a:t>
            </a:r>
          </a:p>
          <a:p>
            <a:pPr lvl="2"/>
            <a:r>
              <a:rPr lang="en-US" altLang="ko-KR" dirty="0" smtClean="0"/>
              <a:t>Revert to old binary image</a:t>
            </a:r>
          </a:p>
          <a:p>
            <a:pPr lvl="2"/>
            <a:r>
              <a:rPr lang="en-US" altLang="ko-KR" dirty="0" smtClean="0"/>
              <a:t>Reset with old settings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93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Semi Automatic Provisioning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Internal Public GIT</a:t>
            </a:r>
          </a:p>
          <a:p>
            <a:pPr lvl="1"/>
            <a:r>
              <a:rPr lang="en-US" altLang="ko-KR" dirty="0" smtClean="0"/>
              <a:t>Maintain Binary Image</a:t>
            </a:r>
          </a:p>
          <a:p>
            <a:pPr lvl="1"/>
            <a:r>
              <a:rPr lang="en-US" altLang="ko-KR" dirty="0" smtClean="0"/>
              <a:t>Versioning Configuration File</a:t>
            </a:r>
          </a:p>
          <a:p>
            <a:r>
              <a:rPr lang="en-US" altLang="ko-KR" dirty="0" smtClean="0"/>
              <a:t>Chef-Solo</a:t>
            </a:r>
          </a:p>
          <a:p>
            <a:pPr lvl="1"/>
            <a:r>
              <a:rPr lang="en-US" altLang="ko-KR" dirty="0" smtClean="0"/>
              <a:t>Periodic GIT Pull</a:t>
            </a:r>
          </a:p>
          <a:p>
            <a:pPr lvl="1"/>
            <a:r>
              <a:rPr lang="en-US" altLang="ko-KR" dirty="0" smtClean="0"/>
              <a:t>Template for Configuration File</a:t>
            </a:r>
          </a:p>
          <a:p>
            <a:pPr lvl="1"/>
            <a:r>
              <a:rPr lang="en-US" altLang="ko-KR" dirty="0" smtClean="0"/>
              <a:t>Chef Resource Restart Using Template Change Notification</a:t>
            </a:r>
          </a:p>
          <a:p>
            <a:r>
              <a:rPr lang="en-US" altLang="ko-KR" dirty="0" smtClean="0"/>
              <a:t>EC2 Instance Boot Time</a:t>
            </a:r>
          </a:p>
          <a:p>
            <a:pPr lvl="1"/>
            <a:r>
              <a:rPr lang="en-US" altLang="ko-KR" dirty="0" smtClean="0"/>
              <a:t>Run Chef-Solo</a:t>
            </a:r>
          </a:p>
          <a:p>
            <a:r>
              <a:rPr lang="en-US" altLang="ko-KR" dirty="0" smtClean="0"/>
              <a:t>EC2 Run Time</a:t>
            </a:r>
          </a:p>
          <a:p>
            <a:pPr lvl="1"/>
            <a:r>
              <a:rPr lang="en-US" altLang="ko-KR" dirty="0" smtClean="0"/>
              <a:t>Periodic Chef-Solo Checking: Linux </a:t>
            </a:r>
            <a:r>
              <a:rPr lang="en-US" altLang="ko-KR" dirty="0" err="1" smtClean="0"/>
              <a:t>cron</a:t>
            </a:r>
            <a:r>
              <a:rPr lang="en-US" altLang="ko-KR" dirty="0" smtClean="0"/>
              <a:t> daemon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83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068332" y="3825532"/>
            <a:ext cx="5948673" cy="8774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 dirty="0" smtClean="0"/>
              <a:t>EC2</a:t>
            </a:r>
          </a:p>
          <a:p>
            <a:r>
              <a:rPr lang="en-US" altLang="ko-KR" sz="1050" dirty="0" smtClean="0"/>
              <a:t>auto scaling group</a:t>
            </a:r>
            <a:endParaRPr lang="ko-KR" altLang="en-US" sz="105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343945" y="1376362"/>
            <a:ext cx="1109080" cy="8438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Provisioning</a:t>
            </a:r>
          </a:p>
          <a:p>
            <a:pPr algn="ctr"/>
            <a:r>
              <a:rPr lang="en-US" altLang="ko-KR" sz="1100" dirty="0" smtClean="0"/>
              <a:t>GIT / Chef</a:t>
            </a:r>
          </a:p>
          <a:p>
            <a:pPr algn="ctr"/>
            <a:r>
              <a:rPr lang="en-US" altLang="ko-KR" sz="1100" dirty="0" smtClean="0"/>
              <a:t>Web Server</a:t>
            </a:r>
            <a:endParaRPr lang="ko-KR" altLang="en-US" sz="1100" dirty="0"/>
          </a:p>
        </p:txBody>
      </p:sp>
      <p:sp>
        <p:nvSpPr>
          <p:cNvPr id="5" name="순서도: 자기 디스크 4"/>
          <p:cNvSpPr/>
          <p:nvPr/>
        </p:nvSpPr>
        <p:spPr>
          <a:xfrm>
            <a:off x="2796009" y="1500175"/>
            <a:ext cx="576064" cy="720080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GIT repo</a:t>
            </a:r>
            <a:endParaRPr lang="ko-KR" altLang="en-US" sz="1100" dirty="0"/>
          </a:p>
        </p:txBody>
      </p:sp>
      <p:cxnSp>
        <p:nvCxnSpPr>
          <p:cNvPr id="7" name="직선 연결선 6"/>
          <p:cNvCxnSpPr>
            <a:stCxn id="4" idx="3"/>
          </p:cNvCxnSpPr>
          <p:nvPr/>
        </p:nvCxnSpPr>
        <p:spPr>
          <a:xfrm flipV="1">
            <a:off x="2453025" y="1798308"/>
            <a:ext cx="34298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12749" y="742546"/>
            <a:ext cx="2880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Image Update </a:t>
            </a:r>
          </a:p>
          <a:p>
            <a:r>
              <a:rPr lang="en-US" altLang="ko-KR" sz="1400" dirty="0" smtClean="0"/>
              <a:t>Configuration Update</a:t>
            </a:r>
          </a:p>
          <a:p>
            <a:r>
              <a:rPr lang="en-US" altLang="ko-KR" sz="1400" dirty="0" smtClean="0"/>
              <a:t>GIT revert</a:t>
            </a:r>
          </a:p>
          <a:p>
            <a:r>
              <a:rPr lang="en-US" altLang="ko-KR" sz="1400" dirty="0" smtClean="0"/>
              <a:t>Service Control by Recipes</a:t>
            </a:r>
            <a:endParaRPr lang="ko-KR" altLang="en-US" sz="1400" dirty="0"/>
          </a:p>
        </p:txBody>
      </p:sp>
      <p:cxnSp>
        <p:nvCxnSpPr>
          <p:cNvPr id="10" name="꺾인 연결선 9"/>
          <p:cNvCxnSpPr>
            <a:stCxn id="8" idx="1"/>
            <a:endCxn id="4" idx="0"/>
          </p:cNvCxnSpPr>
          <p:nvPr/>
        </p:nvCxnSpPr>
        <p:spPr>
          <a:xfrm rot="10800000" flipV="1">
            <a:off x="1898485" y="1219600"/>
            <a:ext cx="2814264" cy="156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074734" y="3933545"/>
            <a:ext cx="1008112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service</a:t>
            </a:r>
            <a:endParaRPr lang="ko-KR" altLang="en-US" sz="1100" dirty="0"/>
          </a:p>
        </p:txBody>
      </p:sp>
      <p:sp>
        <p:nvSpPr>
          <p:cNvPr id="12" name="타원 11"/>
          <p:cNvSpPr/>
          <p:nvPr/>
        </p:nvSpPr>
        <p:spPr>
          <a:xfrm>
            <a:off x="5720861" y="3868214"/>
            <a:ext cx="1164547" cy="79208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Scaled new instance service</a:t>
            </a:r>
            <a:endParaRPr lang="ko-KR" altLang="en-US" sz="1100" dirty="0"/>
          </a:p>
        </p:txBody>
      </p:sp>
      <p:sp>
        <p:nvSpPr>
          <p:cNvPr id="14" name="타원 13"/>
          <p:cNvSpPr/>
          <p:nvPr/>
        </p:nvSpPr>
        <p:spPr>
          <a:xfrm>
            <a:off x="4424717" y="3963543"/>
            <a:ext cx="1008112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service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1068332" y="4702986"/>
            <a:ext cx="3195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Instance snapshot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GIT / Chef-solo recipes 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Default Configurations</a:t>
            </a:r>
            <a:endParaRPr lang="ko-KR" altLang="en-US" dirty="0"/>
          </a:p>
        </p:txBody>
      </p:sp>
      <p:cxnSp>
        <p:nvCxnSpPr>
          <p:cNvPr id="17" name="꺾인 연결선 16"/>
          <p:cNvCxnSpPr>
            <a:stCxn id="11" idx="0"/>
            <a:endCxn id="4" idx="2"/>
          </p:cNvCxnSpPr>
          <p:nvPr/>
        </p:nvCxnSpPr>
        <p:spPr>
          <a:xfrm rot="16200000" flipV="1">
            <a:off x="1881993" y="2236747"/>
            <a:ext cx="1713290" cy="168030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14" idx="0"/>
            <a:endCxn id="4" idx="2"/>
          </p:cNvCxnSpPr>
          <p:nvPr/>
        </p:nvCxnSpPr>
        <p:spPr>
          <a:xfrm rot="16200000" flipV="1">
            <a:off x="2541985" y="1576755"/>
            <a:ext cx="1743288" cy="3030288"/>
          </a:xfrm>
          <a:prstGeom prst="bentConnector3">
            <a:avLst>
              <a:gd name="adj1" fmla="val 6285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2" idx="0"/>
            <a:endCxn id="4" idx="2"/>
          </p:cNvCxnSpPr>
          <p:nvPr/>
        </p:nvCxnSpPr>
        <p:spPr>
          <a:xfrm rot="16200000" flipV="1">
            <a:off x="3276831" y="841910"/>
            <a:ext cx="1647959" cy="4404650"/>
          </a:xfrm>
          <a:prstGeom prst="bentConnector3">
            <a:avLst>
              <a:gd name="adj1" fmla="val 7284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68933" y="2202452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rc.local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run chef-solo recipes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78515" y="2902203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chef-solo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run recipes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GIT pull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8333" y="3076899"/>
            <a:ext cx="24452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chef-solo </a:t>
            </a:r>
            <a:r>
              <a:rPr lang="en-US" altLang="ko-KR" sz="1400" dirty="0" err="1" smtClean="0"/>
              <a:t>cron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GIT pull: update detect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restart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372073" y="1500175"/>
            <a:ext cx="1515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Binary </a:t>
            </a:r>
          </a:p>
          <a:p>
            <a:r>
              <a:rPr lang="en-US" altLang="ko-KR" sz="1400" dirty="0" smtClean="0"/>
              <a:t>Recipes</a:t>
            </a:r>
          </a:p>
          <a:p>
            <a:r>
              <a:rPr lang="en-US" altLang="ko-KR" sz="1400" dirty="0" smtClean="0"/>
              <a:t>Configurations</a:t>
            </a:r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4129645" y="5085184"/>
            <a:ext cx="4690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Note) GIT repo should be internally public - Do not use SSH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- Accessed by http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32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Query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00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3688" y="2204864"/>
            <a:ext cx="64087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 be continued.</a:t>
            </a:r>
          </a:p>
          <a:p>
            <a:endParaRPr lang="en-US" altLang="ko-KR" dirty="0"/>
          </a:p>
          <a:p>
            <a:r>
              <a:rPr lang="en-US" altLang="ko-KR" dirty="0" smtClean="0"/>
              <a:t>Query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No SQL DBMS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	- Mongo DB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Search Engine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	- Elastic Search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Memory DB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	- </a:t>
            </a:r>
            <a:r>
              <a:rPr lang="en-US" altLang="ko-KR" dirty="0" err="1" smtClean="0"/>
              <a:t>Redis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Visualization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	- </a:t>
            </a:r>
            <a:r>
              <a:rPr lang="en-US" altLang="ko-KR" dirty="0" err="1" smtClean="0"/>
              <a:t>Kibana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**Apache Flume</a:t>
            </a:r>
            <a:endParaRPr lang="ko-KR" altLang="en-US" dirty="0"/>
          </a:p>
        </p:txBody>
      </p:sp>
      <p:pic>
        <p:nvPicPr>
          <p:cNvPr id="4098" name="Picture 2" descr="C:\Users\admin\Desktop\image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0768"/>
            <a:ext cx="7324776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\Desktop\image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08920"/>
            <a:ext cx="7324776" cy="382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44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2718</Words>
  <Application>Microsoft Macintosh PowerPoint</Application>
  <PresentationFormat>On-screen Show (4:3)</PresentationFormat>
  <Paragraphs>1095</Paragraphs>
  <Slides>85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4" baseType="lpstr">
      <vt:lpstr>Arial Unicode MS</vt:lpstr>
      <vt:lpstr>Cochin</vt:lpstr>
      <vt:lpstr>Wingdings</vt:lpstr>
      <vt:lpstr>굴림</vt:lpstr>
      <vt:lpstr>맑은 고딕</vt:lpstr>
      <vt:lpstr>ヒラギノ明朝 ProN W3</vt:lpstr>
      <vt:lpstr>Arial</vt:lpstr>
      <vt:lpstr>Office 테마</vt:lpstr>
      <vt:lpstr>Acrobat Document</vt:lpstr>
      <vt:lpstr>Real Time Data Analysis</vt:lpstr>
      <vt:lpstr>PowerPoint Presentation</vt:lpstr>
      <vt:lpstr>Streaming Data</vt:lpstr>
      <vt:lpstr>PowerPoint Presentation</vt:lpstr>
      <vt:lpstr>General Architecture</vt:lpstr>
      <vt:lpstr>Log Collecting</vt:lpstr>
      <vt:lpstr>PowerPoint Presentation</vt:lpstr>
      <vt:lpstr>**Note</vt:lpstr>
      <vt:lpstr>**Apache Flume</vt:lpstr>
      <vt:lpstr>**Apache Flume</vt:lpstr>
      <vt:lpstr>PowerPoint Presentation</vt:lpstr>
      <vt:lpstr>Log Criteria</vt:lpstr>
      <vt:lpstr>**Virtualization</vt:lpstr>
      <vt:lpstr>Full Virtualization</vt:lpstr>
      <vt:lpstr>Para Virtualization</vt:lpstr>
      <vt:lpstr>HVM</vt:lpstr>
      <vt:lpstr>Amazon EC2 Virtualization</vt:lpstr>
      <vt:lpstr>Log Definition</vt:lpstr>
      <vt:lpstr>Log Library Example (1)</vt:lpstr>
      <vt:lpstr>Log Library Example (2)</vt:lpstr>
      <vt:lpstr>Log Library Criteria (1) </vt:lpstr>
      <vt:lpstr>Log Library Criteria (2)</vt:lpstr>
      <vt:lpstr>Log Library Criteria (3)</vt:lpstr>
      <vt:lpstr>Log Library Criteria (4)</vt:lpstr>
      <vt:lpstr>Log Agent Modeling 1</vt:lpstr>
      <vt:lpstr>Log Agent Modeling 2</vt:lpstr>
      <vt:lpstr>Log Agent Modeling 3</vt:lpstr>
      <vt:lpstr>**log4j 2 Modeling</vt:lpstr>
      <vt:lpstr>Unix Domain Socket</vt:lpstr>
      <vt:lpstr>Flume Unix Domain Socket</vt:lpstr>
      <vt:lpstr>Log Agent Modeling 4</vt:lpstr>
      <vt:lpstr>Log Agent Core: Candidate 1</vt:lpstr>
      <vt:lpstr>Log Agent Core: Candidate 2</vt:lpstr>
      <vt:lpstr>Distributed Coordinator</vt:lpstr>
      <vt:lpstr>Distributed Queue</vt:lpstr>
      <vt:lpstr>PowerPoint Presentation</vt:lpstr>
      <vt:lpstr>PowerPoint Presentation</vt:lpstr>
      <vt:lpstr>Apache Kafka</vt:lpstr>
      <vt:lpstr>Kafka Terminology</vt:lpstr>
      <vt:lpstr>Kafka Replica and Layout</vt:lpstr>
      <vt:lpstr>Kafka Performance</vt:lpstr>
      <vt:lpstr>PowerPoint Presentation</vt:lpstr>
      <vt:lpstr>PowerPoint Presentation</vt:lpstr>
      <vt:lpstr>Amazon Kinesis</vt:lpstr>
      <vt:lpstr>Kinesis Terminology</vt:lpstr>
      <vt:lpstr>PowerPoint Presentation</vt:lpstr>
      <vt:lpstr>PowerPoint Presentation</vt:lpstr>
      <vt:lpstr>PowerPoint Presentation</vt:lpstr>
      <vt:lpstr>PowerPoint Presentation</vt:lpstr>
      <vt:lpstr>kinesis</vt:lpstr>
      <vt:lpstr>Kinesis vs Kafka</vt:lpstr>
      <vt:lpstr>Analysis</vt:lpstr>
      <vt:lpstr>Batch Analysis</vt:lpstr>
      <vt:lpstr>**Hadoop Eco System</vt:lpstr>
      <vt:lpstr>**Hadoop Eco System</vt:lpstr>
      <vt:lpstr>Batch Analysis</vt:lpstr>
      <vt:lpstr>Batch Analysis</vt:lpstr>
      <vt:lpstr>Real Time Analysis</vt:lpstr>
      <vt:lpstr>Real Time Analysis</vt:lpstr>
      <vt:lpstr>Real Time Analysis</vt:lpstr>
      <vt:lpstr>Real Time Analysis</vt:lpstr>
      <vt:lpstr>Real Time Analysis</vt:lpstr>
      <vt:lpstr>Apache Storm</vt:lpstr>
      <vt:lpstr>Storm Topology</vt:lpstr>
      <vt:lpstr>Storm Component</vt:lpstr>
      <vt:lpstr>**Topology Deployment</vt:lpstr>
      <vt:lpstr>PowerPoint Presentation</vt:lpstr>
      <vt:lpstr>Code Example</vt:lpstr>
      <vt:lpstr>Storm Parallel Processing</vt:lpstr>
      <vt:lpstr>**Parallel Processing</vt:lpstr>
      <vt:lpstr>Grouping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 Proposal</vt:lpstr>
      <vt:lpstr>PowerPoint Presentation</vt:lpstr>
      <vt:lpstr>PowerPoint Presentation</vt:lpstr>
      <vt:lpstr>Provisioning</vt:lpstr>
      <vt:lpstr>Virtual Server Provisioning</vt:lpstr>
      <vt:lpstr>Semi Automatic Provisioning</vt:lpstr>
      <vt:lpstr>PowerPoint Presentation</vt:lpstr>
      <vt:lpstr>Query</vt:lpstr>
      <vt:lpstr>PowerPoint Presentation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Management</dc:title>
  <dc:creator>Microsoft Corporation</dc:creator>
  <cp:lastModifiedBy>Seongho Baek</cp:lastModifiedBy>
  <cp:revision>243</cp:revision>
  <dcterms:created xsi:type="dcterms:W3CDTF">2006-10-05T04:04:58Z</dcterms:created>
  <dcterms:modified xsi:type="dcterms:W3CDTF">2016-02-05T07:35:42Z</dcterms:modified>
</cp:coreProperties>
</file>